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wdp" ContentType="image/vnd.ms-photo"/>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3"/>
  </p:sldMasterIdLst>
  <p:notesMasterIdLst>
    <p:notesMasterId r:id="rId5"/>
  </p:notesMasterIdLst>
  <p:handoutMasterIdLst>
    <p:handoutMasterId r:id="rId31"/>
  </p:handoutMasterIdLst>
  <p:sldIdLst>
    <p:sldId id="318" r:id="rId4"/>
    <p:sldId id="351" r:id="rId6"/>
    <p:sldId id="333" r:id="rId7"/>
    <p:sldId id="598" r:id="rId8"/>
    <p:sldId id="599" r:id="rId9"/>
    <p:sldId id="648" r:id="rId10"/>
    <p:sldId id="649" r:id="rId11"/>
    <p:sldId id="626" r:id="rId12"/>
    <p:sldId id="604" r:id="rId13"/>
    <p:sldId id="620" r:id="rId14"/>
    <p:sldId id="647" r:id="rId15"/>
    <p:sldId id="627" r:id="rId16"/>
    <p:sldId id="606" r:id="rId17"/>
    <p:sldId id="501" r:id="rId18"/>
    <p:sldId id="607" r:id="rId19"/>
    <p:sldId id="608" r:id="rId20"/>
    <p:sldId id="609" r:id="rId21"/>
    <p:sldId id="462" r:id="rId22"/>
    <p:sldId id="591" r:id="rId23"/>
    <p:sldId id="621" r:id="rId24"/>
    <p:sldId id="622" r:id="rId25"/>
    <p:sldId id="623" r:id="rId26"/>
    <p:sldId id="625" r:id="rId27"/>
    <p:sldId id="347" r:id="rId28"/>
    <p:sldId id="394" r:id="rId29"/>
    <p:sldId id="350"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FC4D52"/>
    <a:srgbClr val="445569"/>
    <a:srgbClr val="FF9933"/>
    <a:srgbClr val="FF9966"/>
    <a:srgbClr val="FFCC00"/>
    <a:srgbClr val="FB4D52"/>
    <a:srgbClr val="445469"/>
    <a:srgbClr val="FEDBDC"/>
    <a:srgbClr val="263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82" autoAdjust="0"/>
  </p:normalViewPr>
  <p:slideViewPr>
    <p:cSldViewPr snapToGrid="0">
      <p:cViewPr varScale="1">
        <p:scale>
          <a:sx n="63" d="100"/>
          <a:sy n="63" d="100"/>
        </p:scale>
        <p:origin x="996" y="72"/>
      </p:cViewPr>
      <p:guideLst>
        <p:guide orient="horz" pos="2160"/>
        <p:guide pos="380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5.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baseline="0">
                <a:solidFill>
                  <a:schemeClr val="tx1">
                    <a:lumMod val="65000"/>
                    <a:lumOff val="35000"/>
                  </a:schemeClr>
                </a:solidFill>
                <a:latin typeface="+mn-lt"/>
                <a:ea typeface="+mn-ea"/>
                <a:cs typeface="+mn-cs"/>
              </a:defRPr>
            </a:pPr>
            <a:r>
              <a:rPr lang="en-US"/>
              <a:t>PPL passed MCD (MuleSoft Certified Developer) exam </a:t>
            </a:r>
            <a:r>
              <a:rPr lang="en-US" altLang="zh-CN"/>
              <a:t>or in training progess</a:t>
            </a:r>
            <a:endParaRPr lang="en-US" altLang="zh-CN"/>
          </a:p>
          <a:p>
            <a:pPr defTabSz="914400">
              <a:defRPr lang="zh-CN" sz="1600" b="1" i="0" u="none" strike="noStrike" kern="1200" baseline="0">
                <a:solidFill>
                  <a:schemeClr val="tx1">
                    <a:lumMod val="65000"/>
                    <a:lumOff val="35000"/>
                  </a:schemeClr>
                </a:solidFill>
                <a:latin typeface="+mn-lt"/>
                <a:ea typeface="+mn-ea"/>
                <a:cs typeface="+mn-cs"/>
              </a:defRPr>
            </a:pPr>
            <a:endParaRPr lang="en-US"/>
          </a:p>
        </c:rich>
      </c:tx>
      <c:layout>
        <c:manualLayout>
          <c:xMode val="edge"/>
          <c:yMode val="edge"/>
          <c:x val="0.113418721570505"/>
          <c:y val="0.00399733510992672"/>
        </c:manualLayout>
      </c:layout>
      <c:overlay val="0"/>
      <c:spPr>
        <a:noFill/>
        <a:ln>
          <a:noFill/>
        </a:ln>
        <a:effectLst/>
      </c:spPr>
    </c:title>
    <c:autoTitleDeleted val="0"/>
    <c:plotArea>
      <c:layout>
        <c:manualLayout>
          <c:layoutTarget val="inner"/>
          <c:xMode val="edge"/>
          <c:yMode val="edge"/>
          <c:x val="0.0644721091692602"/>
          <c:y val="0.132578281145903"/>
          <c:w val="0.897581996648312"/>
          <c:h val="0.703184543637575"/>
        </c:manualLayout>
      </c:layout>
      <c:barChart>
        <c:barDir val="col"/>
        <c:grouping val="clustered"/>
        <c:varyColors val="0"/>
        <c:ser>
          <c:idx val="0"/>
          <c:order val="0"/>
          <c:tx>
            <c:strRef>
              <c:f>Sheet1!$B$1</c:f>
              <c:strCache>
                <c:ptCount val="1"/>
                <c:pt idx="0">
                  <c:v>PPL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2"/>
              <c:layout/>
              <c:tx>
                <c:rich>
                  <a:bodyPr rot="0" spcFirstLastPara="0" vertOverflow="ellipsis" vert="horz" wrap="square" lIns="38100" tIns="19050" rIns="38100" bIns="19050" anchor="ctr" anchorCtr="1"/>
                  <a:lstStyle/>
                  <a:p>
                    <a:pPr defTabSz="914400">
                      <a:defRPr lang="zh-CN" sz="1400" b="0" i="0" u="none" strike="noStrike" kern="1200" baseline="0">
                        <a:solidFill>
                          <a:schemeClr val="tx1"/>
                        </a:solidFill>
                        <a:latin typeface="+mn-lt"/>
                        <a:ea typeface="+mn-ea"/>
                        <a:cs typeface="+mn-cs"/>
                      </a:defRPr>
                    </a:pPr>
                    <a:r>
                      <a:t>2</a:t>
                    </a:r>
                    <a:r>
                      <a:rPr lang="en-US" altLang="zh-CN"/>
                      <a:t>01</a:t>
                    </a:r>
                    <a:endParaRPr lang="en-US" altLang="zh-CN"/>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solidFill>
                      <a:latin typeface="+mn-lt"/>
                      <a:ea typeface="+mn-ea"/>
                      <a:cs typeface="+mn-cs"/>
                    </a:defRPr>
                  </a:pPr>
                </a:p>
              </c:txPr>
              <c:dLblPos val="in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20170414</c:v>
                </c:pt>
                <c:pt idx="1">
                  <c:v>20170505</c:v>
                </c:pt>
                <c:pt idx="2">
                  <c:v>In progress</c:v>
                </c:pt>
              </c:strCache>
            </c:strRef>
          </c:cat>
          <c:val>
            <c:numRef>
              <c:f>Sheet1!$B$2:$B$4</c:f>
              <c:numCache>
                <c:formatCode>General</c:formatCode>
                <c:ptCount val="3"/>
                <c:pt idx="0">
                  <c:v>11</c:v>
                </c:pt>
                <c:pt idx="1">
                  <c:v>37</c:v>
                </c:pt>
                <c:pt idx="2">
                  <c:v>201</c:v>
                </c:pt>
              </c:numCache>
            </c:numRef>
          </c:val>
        </c:ser>
        <c:dLbls>
          <c:showLegendKey val="0"/>
          <c:showVal val="1"/>
          <c:showCatName val="0"/>
          <c:showSerName val="0"/>
          <c:showPercent val="0"/>
          <c:showBubbleSize val="0"/>
        </c:dLbls>
        <c:gapWidth val="75"/>
        <c:overlap val="40"/>
        <c:axId val="448350666"/>
        <c:axId val="775076514"/>
      </c:barChart>
      <c:catAx>
        <c:axId val="448350666"/>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775076514"/>
        <c:crosses val="autoZero"/>
        <c:auto val="1"/>
        <c:lblAlgn val="ctr"/>
        <c:lblOffset val="100"/>
        <c:noMultiLvlLbl val="0"/>
      </c:catAx>
      <c:valAx>
        <c:axId val="77507651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48350666"/>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453674886282021"/>
          <c:y val="0.940191834803263"/>
          <c:w val="0.122576011491501"/>
          <c:h val="0.0558102973928993"/>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时长</c:v>
                </c:pt>
              </c:strCache>
            </c:strRef>
          </c:tx>
          <c:spPr>
            <a:solidFill>
              <a:schemeClr val="accent2"/>
            </a:solidFill>
            <a:ln>
              <a:noFill/>
            </a:ln>
            <a:effectLst/>
          </c:spPr>
          <c:invertIfNegative val="0"/>
          <c:dLbls>
            <c:delete val="1"/>
          </c:dLbls>
          <c:cat>
            <c:strRef>
              <c:f>Sheet1!$A$2:$A$3</c:f>
              <c:strCache>
                <c:ptCount val="2"/>
                <c:pt idx="0">
                  <c:v>项目一</c:v>
                </c:pt>
                <c:pt idx="1">
                  <c:v>项目二</c:v>
                </c:pt>
              </c:strCache>
            </c:strRef>
          </c:cat>
          <c:val>
            <c:numRef>
              <c:f>Sheet1!$B$2:$B$3</c:f>
              <c:numCache>
                <c:formatCode>General</c:formatCode>
                <c:ptCount val="2"/>
                <c:pt idx="0">
                  <c:v>150</c:v>
                </c:pt>
                <c:pt idx="1">
                  <c:v>50</c:v>
                </c:pt>
              </c:numCache>
            </c:numRef>
          </c:val>
        </c:ser>
        <c:dLbls>
          <c:showLegendKey val="0"/>
          <c:showVal val="0"/>
          <c:showCatName val="0"/>
          <c:showSerName val="0"/>
          <c:showPercent val="0"/>
          <c:showBubbleSize val="0"/>
        </c:dLbls>
        <c:gapWidth val="219"/>
        <c:overlap val="-27"/>
        <c:axId val="86327296"/>
        <c:axId val="89303680"/>
      </c:barChart>
      <c:catAx>
        <c:axId val="86327296"/>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9303680"/>
        <c:crosses val="autoZero"/>
        <c:auto val="1"/>
        <c:lblAlgn val="ctr"/>
        <c:lblOffset val="100"/>
        <c:noMultiLvlLbl val="0"/>
      </c:catAx>
      <c:valAx>
        <c:axId val="89303680"/>
        <c:scaling>
          <c:orientation val="minMax"/>
        </c:scaling>
        <c:delete val="0"/>
        <c:axPos val="l"/>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632729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 (2)'!$B$1</c:f>
              <c:strCache>
                <c:ptCount val="1"/>
                <c:pt idx="0">
                  <c:v>产能</c:v>
                </c:pt>
              </c:strCache>
            </c:strRef>
          </c:tx>
          <c:spPr>
            <a:solidFill>
              <a:schemeClr val="accent2"/>
            </a:solidFill>
            <a:ln>
              <a:noFill/>
            </a:ln>
            <a:effectLst/>
          </c:spPr>
          <c:invertIfNegative val="0"/>
          <c:dLbls>
            <c:delete val="1"/>
          </c:dLbls>
          <c:cat>
            <c:strRef>
              <c:f>'Sheet1 (2)'!$A$2:$A$3</c:f>
              <c:strCache>
                <c:ptCount val="2"/>
                <c:pt idx="0">
                  <c:v>团队一</c:v>
                </c:pt>
                <c:pt idx="1">
                  <c:v>团队二</c:v>
                </c:pt>
              </c:strCache>
            </c:strRef>
          </c:cat>
          <c:val>
            <c:numRef>
              <c:f>'Sheet1 (2)'!$B$2:$B$3</c:f>
              <c:numCache>
                <c:formatCode>General</c:formatCode>
                <c:ptCount val="2"/>
                <c:pt idx="0">
                  <c:v>10</c:v>
                </c:pt>
                <c:pt idx="1">
                  <c:v>30</c:v>
                </c:pt>
              </c:numCache>
            </c:numRef>
          </c:val>
        </c:ser>
        <c:dLbls>
          <c:showLegendKey val="0"/>
          <c:showVal val="0"/>
          <c:showCatName val="0"/>
          <c:showSerName val="0"/>
          <c:showPercent val="0"/>
          <c:showBubbleSize val="0"/>
        </c:dLbls>
        <c:gapWidth val="219"/>
        <c:overlap val="-27"/>
        <c:axId val="89315968"/>
        <c:axId val="90194304"/>
      </c:barChart>
      <c:catAx>
        <c:axId val="89315968"/>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90194304"/>
        <c:crosses val="autoZero"/>
        <c:auto val="1"/>
        <c:lblAlgn val="ctr"/>
        <c:lblOffset val="100"/>
        <c:noMultiLvlLbl val="0"/>
      </c:catAx>
      <c:valAx>
        <c:axId val="90194304"/>
        <c:scaling>
          <c:orientation val="minMax"/>
        </c:scaling>
        <c:delete val="0"/>
        <c:axPos val="l"/>
        <c:majorGridlines>
          <c:spPr>
            <a:ln w="9525"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931596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Mulesoft Technical Platform</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Sheet1!$A$2:$A$14</c:f>
              <c:strCache>
                <c:ptCount val="13"/>
                <c:pt idx="0">
                  <c:v> 2016-05</c:v>
                </c:pt>
                <c:pt idx="1">
                  <c:v> 2016-06</c:v>
                </c:pt>
                <c:pt idx="2">
                  <c:v> 2016-07</c:v>
                </c:pt>
                <c:pt idx="3">
                  <c:v> 2016-08</c:v>
                </c:pt>
                <c:pt idx="4">
                  <c:v> 2016-09</c:v>
                </c:pt>
                <c:pt idx="5">
                  <c:v> 2016-10</c:v>
                </c:pt>
                <c:pt idx="6">
                  <c:v> 2016-11</c:v>
                </c:pt>
                <c:pt idx="7">
                  <c:v> 2016-12</c:v>
                </c:pt>
                <c:pt idx="8">
                  <c:v> 2017-01</c:v>
                </c:pt>
                <c:pt idx="9">
                  <c:v> 2017-02</c:v>
                </c:pt>
                <c:pt idx="10">
                  <c:v> 2017-03</c:v>
                </c:pt>
                <c:pt idx="11">
                  <c:v> 2017-04</c:v>
                </c:pt>
                <c:pt idx="12">
                  <c:v> 2017-05</c:v>
                </c:pt>
              </c:strCache>
            </c:strRef>
          </c:cat>
          <c:val>
            <c:numRef>
              <c:f>Sheet1!$B$2:$B$14</c:f>
              <c:numCache>
                <c:formatCode>0%</c:formatCode>
                <c:ptCount val="13"/>
                <c:pt idx="0">
                  <c:v>0.1</c:v>
                </c:pt>
                <c:pt idx="1">
                  <c:v>0.12</c:v>
                </c:pt>
                <c:pt idx="2">
                  <c:v>0.2</c:v>
                </c:pt>
                <c:pt idx="3">
                  <c:v>0.35</c:v>
                </c:pt>
                <c:pt idx="4">
                  <c:v>0.36</c:v>
                </c:pt>
                <c:pt idx="5">
                  <c:v>0.4</c:v>
                </c:pt>
                <c:pt idx="6">
                  <c:v>0.43</c:v>
                </c:pt>
                <c:pt idx="7">
                  <c:v>0.43</c:v>
                </c:pt>
                <c:pt idx="8">
                  <c:v>0.44</c:v>
                </c:pt>
                <c:pt idx="9">
                  <c:v>0.48</c:v>
                </c:pt>
                <c:pt idx="10">
                  <c:v>0.55</c:v>
                </c:pt>
                <c:pt idx="11">
                  <c:v>0.6</c:v>
                </c:pt>
                <c:pt idx="12">
                  <c:v>0.66</c:v>
                </c:pt>
              </c:numCache>
            </c:numRef>
          </c:val>
          <c:smooth val="0"/>
        </c:ser>
        <c:ser>
          <c:idx val="1"/>
          <c:order val="1"/>
          <c:tx>
            <c:strRef>
              <c:f>Sheet1!$C$1</c:f>
              <c:strCache>
                <c:ptCount val="1"/>
                <c:pt idx="0">
                  <c:v>Traditonal Java Platform</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0"/>
            <c:dispEq val="0"/>
          </c:trendline>
          <c:errBars>
            <c:errDir val="y"/>
            <c:errBarType val="both"/>
            <c:errValType val="stdErr"/>
            <c:noEndCap val="0"/>
            <c:spPr>
              <a:noFill/>
              <a:ln w="9525" cap="flat" cmpd="sng" algn="ctr">
                <a:solidFill>
                  <a:schemeClr val="tx1">
                    <a:lumMod val="65000"/>
                    <a:lumOff val="35000"/>
                  </a:schemeClr>
                </a:solidFill>
                <a:round/>
              </a:ln>
              <a:effectLst/>
            </c:spPr>
          </c:errBars>
          <c:cat>
            <c:strRef>
              <c:f>Sheet1!$A$2:$A$14</c:f>
              <c:strCache>
                <c:ptCount val="13"/>
                <c:pt idx="0">
                  <c:v> 2016-05</c:v>
                </c:pt>
                <c:pt idx="1">
                  <c:v> 2016-06</c:v>
                </c:pt>
                <c:pt idx="2">
                  <c:v> 2016-07</c:v>
                </c:pt>
                <c:pt idx="3">
                  <c:v> 2016-08</c:v>
                </c:pt>
                <c:pt idx="4">
                  <c:v> 2016-09</c:v>
                </c:pt>
                <c:pt idx="5">
                  <c:v> 2016-10</c:v>
                </c:pt>
                <c:pt idx="6">
                  <c:v> 2016-11</c:v>
                </c:pt>
                <c:pt idx="7">
                  <c:v> 2016-12</c:v>
                </c:pt>
                <c:pt idx="8">
                  <c:v> 2017-01</c:v>
                </c:pt>
                <c:pt idx="9">
                  <c:v> 2017-02</c:v>
                </c:pt>
                <c:pt idx="10">
                  <c:v> 2017-03</c:v>
                </c:pt>
                <c:pt idx="11">
                  <c:v> 2017-04</c:v>
                </c:pt>
                <c:pt idx="12">
                  <c:v> 2017-05</c:v>
                </c:pt>
              </c:strCache>
            </c:strRef>
          </c:cat>
          <c:val>
            <c:numRef>
              <c:f>Sheet1!$C$2:$C$14</c:f>
              <c:numCache>
                <c:formatCode>0%</c:formatCode>
                <c:ptCount val="13"/>
                <c:pt idx="0">
                  <c:v>0.9</c:v>
                </c:pt>
                <c:pt idx="1">
                  <c:v>0.86</c:v>
                </c:pt>
                <c:pt idx="2">
                  <c:v>0.8</c:v>
                </c:pt>
                <c:pt idx="3">
                  <c:v>0.65</c:v>
                </c:pt>
                <c:pt idx="4">
                  <c:v>0.63</c:v>
                </c:pt>
                <c:pt idx="5">
                  <c:v>0.58</c:v>
                </c:pt>
                <c:pt idx="6">
                  <c:v>0.55</c:v>
                </c:pt>
                <c:pt idx="7">
                  <c:v>0.56</c:v>
                </c:pt>
                <c:pt idx="8">
                  <c:v>0.5</c:v>
                </c:pt>
                <c:pt idx="9">
                  <c:v>0.47</c:v>
                </c:pt>
                <c:pt idx="10">
                  <c:v>0.42</c:v>
                </c:pt>
                <c:pt idx="11">
                  <c:v>0.36</c:v>
                </c:pt>
                <c:pt idx="12">
                  <c:v>0.31</c:v>
                </c:pt>
              </c:numCache>
            </c:numRef>
          </c:val>
          <c:smooth val="0"/>
        </c:ser>
        <c:dLbls>
          <c:showLegendKey val="0"/>
          <c:showVal val="1"/>
          <c:showCatName val="0"/>
          <c:showSerName val="0"/>
          <c:showPercent val="0"/>
          <c:showBubbleSize val="0"/>
        </c:dLbls>
        <c:marker val="0"/>
        <c:smooth val="0"/>
        <c:axId val="127242240"/>
        <c:axId val="127243776"/>
      </c:lineChart>
      <c:catAx>
        <c:axId val="127242240"/>
        <c:scaling>
          <c:orientation val="minMax"/>
        </c:scaling>
        <c:delete val="0"/>
        <c:axPos val="b"/>
        <c:numFmt formatCode="General" sourceLinked="1"/>
        <c:majorTickMark val="in"/>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7243776"/>
        <c:crosses val="autoZero"/>
        <c:auto val="0"/>
        <c:lblAlgn val="ctr"/>
        <c:lblOffset val="100"/>
        <c:tickMarkSkip val="2"/>
        <c:noMultiLvlLbl val="0"/>
      </c:catAx>
      <c:valAx>
        <c:axId val="127243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7242240"/>
        <c:crossesAt val="1"/>
        <c:crossBetween val="midCat"/>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Comparison</a:t>
            </a:r>
            <a:r>
              <a:rPr lang="en-US" altLang="zh-CN" baseline="0" dirty="0"/>
              <a:t> of 2 HSBC Platforms</a:t>
            </a:r>
            <a:endParaRPr lang="zh-CN" altLang="en-US" dirty="0"/>
          </a:p>
        </c:rich>
      </c:tx>
      <c:layout/>
      <c:overlay val="0"/>
      <c:spPr>
        <a:noFill/>
        <a:ln>
          <a:noFill/>
        </a:ln>
        <a:effectLst/>
      </c:spPr>
    </c:title>
    <c:autoTitleDeleted val="0"/>
    <c:plotArea>
      <c:layout/>
      <c:radarChart>
        <c:radarStyle val="marker"/>
        <c:varyColors val="0"/>
        <c:ser>
          <c:idx val="0"/>
          <c:order val="0"/>
          <c:tx>
            <c:strRef>
              <c:f>Sheet1!$C$1</c:f>
              <c:strCache>
                <c:ptCount val="1"/>
                <c:pt idx="0">
                  <c:v>Mulesoft Technical Platform</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elete val="1"/>
          </c:dLbls>
          <c:cat>
            <c:strRef>
              <c:f>Sheet1!$A$2:$A$11</c:f>
              <c:strCache>
                <c:ptCount val="10"/>
                <c:pt idx="0">
                  <c:v>Project Cost</c:v>
                </c:pt>
                <c:pt idx="1">
                  <c:v>Project Difficulty</c:v>
                </c:pt>
                <c:pt idx="2">
                  <c:v>Engineer Amount</c:v>
                </c:pt>
                <c:pt idx="3">
                  <c:v>Deployment Time</c:v>
                </c:pt>
                <c:pt idx="4">
                  <c:v>Development Time</c:v>
                </c:pt>
                <c:pt idx="5">
                  <c:v>DevOps Difficulty</c:v>
                </c:pt>
                <c:pt idx="6">
                  <c:v>Architecture Difficulty</c:v>
                </c:pt>
                <c:pt idx="7">
                  <c:v>IT Asset Reusability</c:v>
                </c:pt>
                <c:pt idx="8">
                  <c:v>Cloud Usage</c:v>
                </c:pt>
                <c:pt idx="9">
                  <c:v>Application Weight</c:v>
                </c:pt>
              </c:strCache>
            </c:strRef>
          </c:cat>
          <c:val>
            <c:numRef>
              <c:f>Sheet1!$B$2:$B$11</c:f>
              <c:numCache>
                <c:formatCode>General</c:formatCode>
                <c:ptCount val="10"/>
                <c:pt idx="0">
                  <c:v>20</c:v>
                </c:pt>
                <c:pt idx="1">
                  <c:v>35</c:v>
                </c:pt>
                <c:pt idx="2">
                  <c:v>10</c:v>
                </c:pt>
                <c:pt idx="3">
                  <c:v>30</c:v>
                </c:pt>
                <c:pt idx="4">
                  <c:v>20</c:v>
                </c:pt>
                <c:pt idx="5">
                  <c:v>30</c:v>
                </c:pt>
                <c:pt idx="6">
                  <c:v>25</c:v>
                </c:pt>
                <c:pt idx="7">
                  <c:v>90</c:v>
                </c:pt>
                <c:pt idx="8">
                  <c:v>90</c:v>
                </c:pt>
                <c:pt idx="9">
                  <c:v>30</c:v>
                </c:pt>
              </c:numCache>
            </c:numRef>
          </c:val>
        </c:ser>
        <c:ser>
          <c:idx val="1"/>
          <c:order val="1"/>
          <c:tx>
            <c:strRef>
              <c:f>Sheet1!$B$1</c:f>
              <c:strCache>
                <c:ptCount val="1"/>
                <c:pt idx="0">
                  <c:v>HSBC traditonal Java Platform</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elete val="1"/>
          </c:dLbls>
          <c:cat>
            <c:strRef>
              <c:f>Sheet1!$A$2:$A$11</c:f>
              <c:strCache>
                <c:ptCount val="10"/>
                <c:pt idx="0">
                  <c:v>Project Cost</c:v>
                </c:pt>
                <c:pt idx="1">
                  <c:v>Project Difficulty</c:v>
                </c:pt>
                <c:pt idx="2">
                  <c:v>Engineer Amount</c:v>
                </c:pt>
                <c:pt idx="3">
                  <c:v>Deployment Time</c:v>
                </c:pt>
                <c:pt idx="4">
                  <c:v>Development Time</c:v>
                </c:pt>
                <c:pt idx="5">
                  <c:v>DevOps Difficulty</c:v>
                </c:pt>
                <c:pt idx="6">
                  <c:v>Architecture Difficulty</c:v>
                </c:pt>
                <c:pt idx="7">
                  <c:v>IT Asset Reusability</c:v>
                </c:pt>
                <c:pt idx="8">
                  <c:v>Cloud Usage</c:v>
                </c:pt>
                <c:pt idx="9">
                  <c:v>Application Weight</c:v>
                </c:pt>
              </c:strCache>
            </c:strRef>
          </c:cat>
          <c:val>
            <c:numRef>
              <c:f>Sheet1!$C$2:$C$11</c:f>
              <c:numCache>
                <c:formatCode>General</c:formatCode>
                <c:ptCount val="10"/>
                <c:pt idx="0">
                  <c:v>50</c:v>
                </c:pt>
                <c:pt idx="1">
                  <c:v>60</c:v>
                </c:pt>
                <c:pt idx="2">
                  <c:v>50</c:v>
                </c:pt>
                <c:pt idx="3">
                  <c:v>75</c:v>
                </c:pt>
                <c:pt idx="4">
                  <c:v>90</c:v>
                </c:pt>
                <c:pt idx="5">
                  <c:v>60</c:v>
                </c:pt>
                <c:pt idx="6">
                  <c:v>70</c:v>
                </c:pt>
                <c:pt idx="7">
                  <c:v>50</c:v>
                </c:pt>
                <c:pt idx="8">
                  <c:v>50</c:v>
                </c:pt>
                <c:pt idx="9">
                  <c:v>80</c:v>
                </c:pt>
              </c:numCache>
            </c:numRef>
          </c:val>
        </c:ser>
        <c:dLbls>
          <c:showLegendKey val="0"/>
          <c:showVal val="0"/>
          <c:showCatName val="0"/>
          <c:showSerName val="0"/>
          <c:showPercent val="0"/>
          <c:showBubbleSize val="0"/>
        </c:dLbls>
        <c:axId val="561196464"/>
        <c:axId val="561197120"/>
      </c:radarChart>
      <c:catAx>
        <c:axId val="561196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61197120"/>
        <c:crosses val="autoZero"/>
        <c:auto val="1"/>
        <c:lblAlgn val="ctr"/>
        <c:lblOffset val="100"/>
        <c:noMultiLvlLbl val="0"/>
      </c:catAx>
      <c:valAx>
        <c:axId val="5611971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5611964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78E22AE-90AF-4063-860E-4E0130FD1570}" type="doc">
      <dgm:prSet loTypeId="urn:microsoft.com/office/officeart/2005/8/layout/cycle4#1" loCatId="relationship" qsTypeId="urn:microsoft.com/office/officeart/2005/8/quickstyle/simple1#1" qsCatId="simple" csTypeId="urn:microsoft.com/office/officeart/2005/8/colors/colorful1#1" csCatId="colorful" phldr="1"/>
      <dgm:spPr/>
      <dgm:t>
        <a:bodyPr/>
        <a:lstStyle/>
        <a:p>
          <a:endParaRPr lang="zh-CN" altLang="en-US"/>
        </a:p>
      </dgm:t>
    </dgm:pt>
    <dgm:pt modelId="{05673C0C-13F4-4DA0-BE78-18515B5B6C5F}">
      <dgm:prSet phldrT="[文本]" custT="1"/>
      <dgm:spPr/>
      <dgm:t>
        <a:bodyPr/>
        <a:lstStyle/>
        <a:p>
          <a:r>
            <a:rPr lang="en-US" sz="1600" dirty="0" smtClean="0"/>
            <a:t>Core Team</a:t>
          </a:r>
          <a:endParaRPr lang="zh-CN" altLang="en-US" sz="1600" dirty="0"/>
        </a:p>
      </dgm:t>
    </dgm:pt>
    <dgm:pt modelId="{21A3263A-4279-4C63-877C-6D1051E61ED6}" cxnId="{46EB8333-708E-41CD-889D-69722CD0E971}" type="parTrans">
      <dgm:prSet/>
      <dgm:spPr/>
      <dgm:t>
        <a:bodyPr/>
        <a:lstStyle/>
        <a:p>
          <a:endParaRPr lang="zh-CN" altLang="en-US"/>
        </a:p>
      </dgm:t>
    </dgm:pt>
    <dgm:pt modelId="{1C386BD1-77E6-48A1-8CC9-9BC6E56E10CB}" cxnId="{46EB8333-708E-41CD-889D-69722CD0E971}" type="sibTrans">
      <dgm:prSet/>
      <dgm:spPr/>
      <dgm:t>
        <a:bodyPr/>
        <a:lstStyle/>
        <a:p>
          <a:endParaRPr lang="zh-CN" altLang="en-US"/>
        </a:p>
      </dgm:t>
    </dgm:pt>
    <dgm:pt modelId="{12DE2554-DF5D-4BD8-A8E5-54EB2B0E8A40}">
      <dgm:prSet phldrT="[文本]" custT="1"/>
      <dgm:spPr/>
      <dgm:t>
        <a:bodyPr/>
        <a:lstStyle/>
        <a:p>
          <a:r>
            <a:rPr lang="en-US" sz="1600" dirty="0" smtClean="0"/>
            <a:t>Experience</a:t>
          </a:r>
          <a:endParaRPr lang="zh-CN" altLang="en-US" sz="1600" dirty="0"/>
        </a:p>
      </dgm:t>
    </dgm:pt>
    <dgm:pt modelId="{D1FA50C1-7BE9-4D8A-90D0-4A3655D140EE}" cxnId="{4C17CD96-B44E-4ED8-BB3C-DE7A9A35D4E4}" type="parTrans">
      <dgm:prSet/>
      <dgm:spPr/>
      <dgm:t>
        <a:bodyPr/>
        <a:lstStyle/>
        <a:p>
          <a:endParaRPr lang="zh-CN" altLang="en-US"/>
        </a:p>
      </dgm:t>
    </dgm:pt>
    <dgm:pt modelId="{8A5214BC-2DE2-4037-A65D-AC921BA6FF08}" cxnId="{4C17CD96-B44E-4ED8-BB3C-DE7A9A35D4E4}" type="sibTrans">
      <dgm:prSet/>
      <dgm:spPr/>
      <dgm:t>
        <a:bodyPr/>
        <a:lstStyle/>
        <a:p>
          <a:endParaRPr lang="zh-CN" altLang="en-US"/>
        </a:p>
      </dgm:t>
    </dgm:pt>
    <dgm:pt modelId="{4A67258B-7411-4D89-8B33-C3811C1056B8}">
      <dgm:prSet phldrT="[文本]" custT="1"/>
      <dgm:spPr/>
      <dgm:t>
        <a:bodyPr/>
        <a:lstStyle/>
        <a:p>
          <a:r>
            <a:rPr lang="en-US" sz="1600" dirty="0"/>
            <a:t>Training</a:t>
          </a:r>
          <a:endParaRPr lang="zh-CN" altLang="en-US" sz="1600" dirty="0"/>
        </a:p>
      </dgm:t>
    </dgm:pt>
    <dgm:pt modelId="{8A57893E-FCE4-4939-9723-1639AC84FB52}" cxnId="{C9B710AB-C010-4EB4-A6DF-30D547D719C0}" type="parTrans">
      <dgm:prSet/>
      <dgm:spPr/>
      <dgm:t>
        <a:bodyPr/>
        <a:lstStyle/>
        <a:p>
          <a:endParaRPr lang="zh-CN" altLang="en-US"/>
        </a:p>
      </dgm:t>
    </dgm:pt>
    <dgm:pt modelId="{03B6C1DE-08D5-4EAE-9A4C-D71F68875CD9}" cxnId="{C9B710AB-C010-4EB4-A6DF-30D547D719C0}" type="sibTrans">
      <dgm:prSet/>
      <dgm:spPr/>
      <dgm:t>
        <a:bodyPr/>
        <a:lstStyle/>
        <a:p>
          <a:endParaRPr lang="zh-CN" altLang="en-US"/>
        </a:p>
      </dgm:t>
    </dgm:pt>
    <dgm:pt modelId="{39BF2302-A3D1-4220-AD5B-C06B80C26329}">
      <dgm:prSet phldrT="[文本]" custT="1"/>
      <dgm:spPr/>
      <dgm:t>
        <a:bodyPr/>
        <a:lstStyle/>
        <a:p>
          <a:r>
            <a:rPr lang="en-US" sz="1600" b="0" i="0" dirty="0" smtClean="0"/>
            <a:t>Involving Industry</a:t>
          </a:r>
          <a:endParaRPr lang="zh-CN" altLang="en-US" sz="1600" dirty="0"/>
        </a:p>
      </dgm:t>
    </dgm:pt>
    <dgm:pt modelId="{9B20F597-0380-4C1D-A0DB-F04739F838EC}" cxnId="{01867055-BC3B-4AE2-9D69-482A8F44FFD7}" type="parTrans">
      <dgm:prSet/>
      <dgm:spPr/>
      <dgm:t>
        <a:bodyPr/>
        <a:lstStyle/>
        <a:p>
          <a:endParaRPr lang="zh-CN" altLang="en-US"/>
        </a:p>
      </dgm:t>
    </dgm:pt>
    <dgm:pt modelId="{9205D528-450B-4A63-A359-9AAAF43F16A4}" cxnId="{01867055-BC3B-4AE2-9D69-482A8F44FFD7}" type="sibTrans">
      <dgm:prSet/>
      <dgm:spPr/>
      <dgm:t>
        <a:bodyPr/>
        <a:lstStyle/>
        <a:p>
          <a:endParaRPr lang="zh-CN" altLang="en-US"/>
        </a:p>
      </dgm:t>
    </dgm:pt>
    <dgm:pt modelId="{FE890681-FCB8-4E7F-BC83-BACECC331B0A}" type="pres">
      <dgm:prSet presAssocID="{378E22AE-90AF-4063-860E-4E0130FD1570}" presName="cycleMatrixDiagram" presStyleCnt="0">
        <dgm:presLayoutVars>
          <dgm:chMax val="1"/>
          <dgm:dir/>
          <dgm:animLvl val="lvl"/>
          <dgm:resizeHandles val="exact"/>
        </dgm:presLayoutVars>
      </dgm:prSet>
      <dgm:spPr/>
      <dgm:t>
        <a:bodyPr/>
        <a:lstStyle/>
        <a:p>
          <a:endParaRPr lang="zh-CN" altLang="en-US"/>
        </a:p>
      </dgm:t>
    </dgm:pt>
    <dgm:pt modelId="{7FC468B0-24D8-4DE9-951D-EF28FF255C26}" type="pres">
      <dgm:prSet presAssocID="{378E22AE-90AF-4063-860E-4E0130FD1570}" presName="children" presStyleCnt="0"/>
      <dgm:spPr/>
    </dgm:pt>
    <dgm:pt modelId="{86089239-559C-4665-AC75-01DE610D5CB9}" type="pres">
      <dgm:prSet presAssocID="{378E22AE-90AF-4063-860E-4E0130FD1570}" presName="childPlaceholder" presStyleCnt="0"/>
      <dgm:spPr/>
    </dgm:pt>
    <dgm:pt modelId="{5DCED84D-407E-4893-84F7-FB59DF60E6F6}" type="pres">
      <dgm:prSet presAssocID="{378E22AE-90AF-4063-860E-4E0130FD1570}" presName="circle" presStyleCnt="0"/>
      <dgm:spPr/>
    </dgm:pt>
    <dgm:pt modelId="{938B0E0C-372C-4C40-81CB-FBB30F7A539D}" type="pres">
      <dgm:prSet presAssocID="{378E22AE-90AF-4063-860E-4E0130FD1570}" presName="quadrant1" presStyleLbl="node1" presStyleIdx="0" presStyleCnt="4">
        <dgm:presLayoutVars>
          <dgm:chMax val="1"/>
          <dgm:bulletEnabled val="1"/>
        </dgm:presLayoutVars>
      </dgm:prSet>
      <dgm:spPr/>
      <dgm:t>
        <a:bodyPr/>
        <a:lstStyle/>
        <a:p>
          <a:endParaRPr lang="zh-CN" altLang="en-US"/>
        </a:p>
      </dgm:t>
    </dgm:pt>
    <dgm:pt modelId="{169C734D-7FE8-4CCE-85D8-63019DA30513}" type="pres">
      <dgm:prSet presAssocID="{378E22AE-90AF-4063-860E-4E0130FD1570}" presName="quadrant2" presStyleLbl="node1" presStyleIdx="1" presStyleCnt="4">
        <dgm:presLayoutVars>
          <dgm:chMax val="1"/>
          <dgm:bulletEnabled val="1"/>
        </dgm:presLayoutVars>
      </dgm:prSet>
      <dgm:spPr/>
      <dgm:t>
        <a:bodyPr/>
        <a:lstStyle/>
        <a:p>
          <a:endParaRPr lang="zh-CN" altLang="en-US"/>
        </a:p>
      </dgm:t>
    </dgm:pt>
    <dgm:pt modelId="{E8774F17-8D1F-49D6-BA66-42BF46D877B5}" type="pres">
      <dgm:prSet presAssocID="{378E22AE-90AF-4063-860E-4E0130FD1570}" presName="quadrant3" presStyleLbl="node1" presStyleIdx="2" presStyleCnt="4">
        <dgm:presLayoutVars>
          <dgm:chMax val="1"/>
          <dgm:bulletEnabled val="1"/>
        </dgm:presLayoutVars>
      </dgm:prSet>
      <dgm:spPr/>
      <dgm:t>
        <a:bodyPr/>
        <a:lstStyle/>
        <a:p>
          <a:endParaRPr lang="zh-CN" altLang="en-US"/>
        </a:p>
      </dgm:t>
    </dgm:pt>
    <dgm:pt modelId="{87114311-F358-4694-BE96-E4306D6F0232}" type="pres">
      <dgm:prSet presAssocID="{378E22AE-90AF-4063-860E-4E0130FD1570}" presName="quadrant4" presStyleLbl="node1" presStyleIdx="3" presStyleCnt="4">
        <dgm:presLayoutVars>
          <dgm:chMax val="1"/>
          <dgm:bulletEnabled val="1"/>
        </dgm:presLayoutVars>
      </dgm:prSet>
      <dgm:spPr/>
      <dgm:t>
        <a:bodyPr/>
        <a:lstStyle/>
        <a:p>
          <a:endParaRPr lang="zh-CN" altLang="en-US"/>
        </a:p>
      </dgm:t>
    </dgm:pt>
    <dgm:pt modelId="{F47D798E-45F2-48FE-ABE1-980A335ADB4A}" type="pres">
      <dgm:prSet presAssocID="{378E22AE-90AF-4063-860E-4E0130FD1570}" presName="quadrantPlaceholder" presStyleCnt="0"/>
      <dgm:spPr/>
    </dgm:pt>
    <dgm:pt modelId="{97D14B88-ACD7-4179-9737-D45329540820}" type="pres">
      <dgm:prSet presAssocID="{378E22AE-90AF-4063-860E-4E0130FD1570}" presName="center1" presStyleLbl="fgShp" presStyleIdx="0" presStyleCnt="2" custLinFactNeighborX="-2491" custLinFactNeighborY="9528"/>
      <dgm:spPr/>
    </dgm:pt>
    <dgm:pt modelId="{B2F05553-0941-48B9-8661-684158F8C229}" type="pres">
      <dgm:prSet presAssocID="{378E22AE-90AF-4063-860E-4E0130FD1570}" presName="center2" presStyleLbl="fgShp" presStyleIdx="1" presStyleCnt="2" custLinFactNeighborY="-9528"/>
      <dgm:spPr/>
    </dgm:pt>
  </dgm:ptLst>
  <dgm:cxnLst>
    <dgm:cxn modelId="{46EB8333-708E-41CD-889D-69722CD0E971}" srcId="{378E22AE-90AF-4063-860E-4E0130FD1570}" destId="{05673C0C-13F4-4DA0-BE78-18515B5B6C5F}" srcOrd="0" destOrd="0" parTransId="{21A3263A-4279-4C63-877C-6D1051E61ED6}" sibTransId="{1C386BD1-77E6-48A1-8CC9-9BC6E56E10CB}"/>
    <dgm:cxn modelId="{4C17CD96-B44E-4ED8-BB3C-DE7A9A35D4E4}" srcId="{378E22AE-90AF-4063-860E-4E0130FD1570}" destId="{12DE2554-DF5D-4BD8-A8E5-54EB2B0E8A40}" srcOrd="1" destOrd="0" parTransId="{D1FA50C1-7BE9-4D8A-90D0-4A3655D140EE}" sibTransId="{8A5214BC-2DE2-4037-A65D-AC921BA6FF08}"/>
    <dgm:cxn modelId="{16860785-59DA-4475-82B8-105D1DC8E193}" type="presOf" srcId="{39BF2302-A3D1-4220-AD5B-C06B80C26329}" destId="{87114311-F358-4694-BE96-E4306D6F0232}" srcOrd="0" destOrd="0" presId="urn:microsoft.com/office/officeart/2005/8/layout/cycle4#1"/>
    <dgm:cxn modelId="{C9B710AB-C010-4EB4-A6DF-30D547D719C0}" srcId="{378E22AE-90AF-4063-860E-4E0130FD1570}" destId="{4A67258B-7411-4D89-8B33-C3811C1056B8}" srcOrd="2" destOrd="0" parTransId="{8A57893E-FCE4-4939-9723-1639AC84FB52}" sibTransId="{03B6C1DE-08D5-4EAE-9A4C-D71F68875CD9}"/>
    <dgm:cxn modelId="{FB82F7CA-C277-4B85-A9E0-2D9F9B4F8BBC}" type="presOf" srcId="{05673C0C-13F4-4DA0-BE78-18515B5B6C5F}" destId="{938B0E0C-372C-4C40-81CB-FBB30F7A539D}" srcOrd="0" destOrd="0" presId="urn:microsoft.com/office/officeart/2005/8/layout/cycle4#1"/>
    <dgm:cxn modelId="{09D30818-51D8-4842-9C29-5425E4358B66}" type="presOf" srcId="{378E22AE-90AF-4063-860E-4E0130FD1570}" destId="{FE890681-FCB8-4E7F-BC83-BACECC331B0A}" srcOrd="0" destOrd="0" presId="urn:microsoft.com/office/officeart/2005/8/layout/cycle4#1"/>
    <dgm:cxn modelId="{B946EC9C-DAE4-46DE-8B1A-BBEF2FA5CF22}" type="presOf" srcId="{12DE2554-DF5D-4BD8-A8E5-54EB2B0E8A40}" destId="{169C734D-7FE8-4CCE-85D8-63019DA30513}" srcOrd="0" destOrd="0" presId="urn:microsoft.com/office/officeart/2005/8/layout/cycle4#1"/>
    <dgm:cxn modelId="{01867055-BC3B-4AE2-9D69-482A8F44FFD7}" srcId="{378E22AE-90AF-4063-860E-4E0130FD1570}" destId="{39BF2302-A3D1-4220-AD5B-C06B80C26329}" srcOrd="3" destOrd="0" parTransId="{9B20F597-0380-4C1D-A0DB-F04739F838EC}" sibTransId="{9205D528-450B-4A63-A359-9AAAF43F16A4}"/>
    <dgm:cxn modelId="{30EBFA08-6AA6-472B-B32F-42426C043291}" type="presOf" srcId="{4A67258B-7411-4D89-8B33-C3811C1056B8}" destId="{E8774F17-8D1F-49D6-BA66-42BF46D877B5}" srcOrd="0" destOrd="0" presId="urn:microsoft.com/office/officeart/2005/8/layout/cycle4#1"/>
    <dgm:cxn modelId="{6F010D3A-ABF1-400B-8872-4AB916A5DFF9}" type="presParOf" srcId="{FE890681-FCB8-4E7F-BC83-BACECC331B0A}" destId="{7FC468B0-24D8-4DE9-951D-EF28FF255C26}" srcOrd="0" destOrd="0" presId="urn:microsoft.com/office/officeart/2005/8/layout/cycle4#1"/>
    <dgm:cxn modelId="{E75E0E47-7B5B-4BB8-869F-3789D698B4BC}" type="presParOf" srcId="{7FC468B0-24D8-4DE9-951D-EF28FF255C26}" destId="{86089239-559C-4665-AC75-01DE610D5CB9}" srcOrd="0" destOrd="0" presId="urn:microsoft.com/office/officeart/2005/8/layout/cycle4#1"/>
    <dgm:cxn modelId="{7A8AA2CC-93E7-430F-9E7A-0C633AC2C4B6}" type="presParOf" srcId="{FE890681-FCB8-4E7F-BC83-BACECC331B0A}" destId="{5DCED84D-407E-4893-84F7-FB59DF60E6F6}" srcOrd="1" destOrd="0" presId="urn:microsoft.com/office/officeart/2005/8/layout/cycle4#1"/>
    <dgm:cxn modelId="{5CBA9A6A-BA23-4910-9E85-D089AFB01EF9}" type="presParOf" srcId="{5DCED84D-407E-4893-84F7-FB59DF60E6F6}" destId="{938B0E0C-372C-4C40-81CB-FBB30F7A539D}" srcOrd="0" destOrd="0" presId="urn:microsoft.com/office/officeart/2005/8/layout/cycle4#1"/>
    <dgm:cxn modelId="{786BD547-7C81-42C0-9FE2-BDBEF12845E3}" type="presParOf" srcId="{5DCED84D-407E-4893-84F7-FB59DF60E6F6}" destId="{169C734D-7FE8-4CCE-85D8-63019DA30513}" srcOrd="1" destOrd="0" presId="urn:microsoft.com/office/officeart/2005/8/layout/cycle4#1"/>
    <dgm:cxn modelId="{4B372361-73E0-4626-A5A3-E6C4F1C59E0C}" type="presParOf" srcId="{5DCED84D-407E-4893-84F7-FB59DF60E6F6}" destId="{E8774F17-8D1F-49D6-BA66-42BF46D877B5}" srcOrd="2" destOrd="0" presId="urn:microsoft.com/office/officeart/2005/8/layout/cycle4#1"/>
    <dgm:cxn modelId="{7AA623B0-A87C-4ADF-9D1B-659060118409}" type="presParOf" srcId="{5DCED84D-407E-4893-84F7-FB59DF60E6F6}" destId="{87114311-F358-4694-BE96-E4306D6F0232}" srcOrd="3" destOrd="0" presId="urn:microsoft.com/office/officeart/2005/8/layout/cycle4#1"/>
    <dgm:cxn modelId="{8B662C24-895D-49CE-B856-2C1FAB705833}" type="presParOf" srcId="{5DCED84D-407E-4893-84F7-FB59DF60E6F6}" destId="{F47D798E-45F2-48FE-ABE1-980A335ADB4A}" srcOrd="4" destOrd="0" presId="urn:microsoft.com/office/officeart/2005/8/layout/cycle4#1"/>
    <dgm:cxn modelId="{302FBDA7-54C3-4A24-9AB4-B21A10AFE53A}" type="presParOf" srcId="{FE890681-FCB8-4E7F-BC83-BACECC331B0A}" destId="{97D14B88-ACD7-4179-9737-D45329540820}" srcOrd="2" destOrd="0" presId="urn:microsoft.com/office/officeart/2005/8/layout/cycle4#1"/>
    <dgm:cxn modelId="{A6F76BFF-C621-4BD5-97FE-EDF85A66C7FB}" type="presParOf" srcId="{FE890681-FCB8-4E7F-BC83-BACECC331B0A}" destId="{B2F05553-0941-48B9-8661-684158F8C229}"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B0E0C-372C-4C40-81CB-FBB30F7A539D}">
      <dsp:nvSpPr>
        <dsp:cNvPr id="0" name=""/>
        <dsp:cNvSpPr/>
      </dsp:nvSpPr>
      <dsp:spPr>
        <a:xfrm>
          <a:off x="1011883" y="216898"/>
          <a:ext cx="1647665" cy="1647665"/>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Core Team</a:t>
          </a:r>
          <a:endParaRPr lang="zh-CN" altLang="en-US" sz="1600" kern="1200" dirty="0"/>
        </a:p>
      </dsp:txBody>
      <dsp:txXfrm>
        <a:off x="1494473" y="699488"/>
        <a:ext cx="1165075" cy="1165075"/>
      </dsp:txXfrm>
    </dsp:sp>
    <dsp:sp modelId="{169C734D-7FE8-4CCE-85D8-63019DA30513}">
      <dsp:nvSpPr>
        <dsp:cNvPr id="0" name=""/>
        <dsp:cNvSpPr/>
      </dsp:nvSpPr>
      <dsp:spPr>
        <a:xfrm rot="5400000">
          <a:off x="2735653" y="216898"/>
          <a:ext cx="1647665" cy="1647665"/>
        </a:xfrm>
        <a:prstGeom prst="pieWedg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t>Experience</a:t>
          </a:r>
          <a:endParaRPr lang="zh-CN" altLang="en-US" sz="1600" kern="1200" dirty="0"/>
        </a:p>
      </dsp:txBody>
      <dsp:txXfrm rot="-5400000">
        <a:off x="2735653" y="699488"/>
        <a:ext cx="1165075" cy="1165075"/>
      </dsp:txXfrm>
    </dsp:sp>
    <dsp:sp modelId="{E8774F17-8D1F-49D6-BA66-42BF46D877B5}">
      <dsp:nvSpPr>
        <dsp:cNvPr id="0" name=""/>
        <dsp:cNvSpPr/>
      </dsp:nvSpPr>
      <dsp:spPr>
        <a:xfrm rot="10800000">
          <a:off x="2735653" y="1940668"/>
          <a:ext cx="1647665" cy="1647665"/>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t>Training</a:t>
          </a:r>
          <a:endParaRPr lang="zh-CN" altLang="en-US" sz="1600" kern="1200" dirty="0"/>
        </a:p>
      </dsp:txBody>
      <dsp:txXfrm rot="10800000">
        <a:off x="2735653" y="1940668"/>
        <a:ext cx="1165075" cy="1165075"/>
      </dsp:txXfrm>
    </dsp:sp>
    <dsp:sp modelId="{87114311-F358-4694-BE96-E4306D6F0232}">
      <dsp:nvSpPr>
        <dsp:cNvPr id="0" name=""/>
        <dsp:cNvSpPr/>
      </dsp:nvSpPr>
      <dsp:spPr>
        <a:xfrm rot="16200000">
          <a:off x="1011883" y="1940668"/>
          <a:ext cx="1647665" cy="1647665"/>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0" i="0" kern="1200" dirty="0" smtClean="0"/>
            <a:t>Involving Industry</a:t>
          </a:r>
          <a:endParaRPr lang="zh-CN" altLang="en-US" sz="1600" kern="1200" dirty="0"/>
        </a:p>
      </dsp:txBody>
      <dsp:txXfrm rot="5400000">
        <a:off x="1494473" y="1940668"/>
        <a:ext cx="1165075" cy="1165075"/>
      </dsp:txXfrm>
    </dsp:sp>
    <dsp:sp modelId="{97D14B88-ACD7-4179-9737-D45329540820}">
      <dsp:nvSpPr>
        <dsp:cNvPr id="0" name=""/>
        <dsp:cNvSpPr/>
      </dsp:nvSpPr>
      <dsp:spPr>
        <a:xfrm>
          <a:off x="2398989" y="1607278"/>
          <a:ext cx="568882" cy="49468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F05553-0941-48B9-8661-684158F8C229}">
      <dsp:nvSpPr>
        <dsp:cNvPr id="0" name=""/>
        <dsp:cNvSpPr/>
      </dsp:nvSpPr>
      <dsp:spPr>
        <a:xfrm rot="10800000">
          <a:off x="2413159" y="1703273"/>
          <a:ext cx="568882" cy="494680"/>
        </a:xfrm>
        <a:prstGeom prst="circular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6893-B2FF-4FC9-828B-E51D12DD35F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DCA2B-51A2-41A2-A7E4-0961F8DD1AD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5BB0C3-078D-408D-90BE-BFDB6A6D05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1" dirty="0" smtClean="0"/>
              <a:t>Anypoint Design Center</a:t>
            </a:r>
            <a:endParaRPr lang="en-US" altLang="zh-CN" b="1" dirty="0" smtClean="0"/>
          </a:p>
          <a:p>
            <a:r>
              <a:rPr lang="en-US" altLang="zh-CN" dirty="0" smtClean="0"/>
              <a:t>Offers low-friction development tools that make it easy to design APIs, implement integration flows, and build connectors.</a:t>
            </a:r>
            <a:endParaRPr lang="en-US" altLang="zh-CN" dirty="0" smtClean="0"/>
          </a:p>
          <a:p>
            <a:endParaRPr lang="en-US" altLang="zh-CN" dirty="0" smtClean="0"/>
          </a:p>
          <a:p>
            <a:r>
              <a:rPr lang="en-US" altLang="zh-CN" b="1" dirty="0" smtClean="0">
                <a:effectLst/>
              </a:rPr>
              <a:t>What is Anypoint Studio?</a:t>
            </a:r>
            <a:endParaRPr lang="en-US" altLang="zh-CN" b="1" dirty="0" smtClean="0">
              <a:effectLst/>
            </a:endParaRPr>
          </a:p>
          <a:p>
            <a:r>
              <a:rPr lang="en-US" altLang="zh-CN" dirty="0" smtClean="0">
                <a:effectLst/>
              </a:rPr>
              <a:t>Accelerate developer productivity with a single graphical environment for SOA, SaaS, APIs and data integration, then deploy your applications with one click to the Mule runtime, on-premises or in the cloud.</a:t>
            </a:r>
            <a:endParaRPr lang="en-US" altLang="zh-CN" dirty="0" smtClean="0">
              <a:effectLst/>
            </a:endParaRPr>
          </a:p>
          <a:p>
            <a:r>
              <a:rPr lang="en-US" altLang="zh-CN" dirty="0" smtClean="0">
                <a:effectLst/>
              </a:rPr>
              <a:t>Design and implement APIs with unified tooling</a:t>
            </a:r>
            <a:endParaRPr lang="en-US" altLang="zh-CN" dirty="0" smtClean="0">
              <a:effectLst/>
            </a:endParaRPr>
          </a:p>
          <a:p>
            <a:r>
              <a:rPr lang="en-US" altLang="zh-CN" dirty="0" smtClean="0">
                <a:effectLst/>
              </a:rPr>
              <a:t>Build, edit, document and debug integrations graphically or in XML</a:t>
            </a:r>
            <a:endParaRPr lang="en-US" altLang="zh-CN" dirty="0" smtClean="0">
              <a:effectLst/>
            </a:endParaRPr>
          </a:p>
          <a:p>
            <a:r>
              <a:rPr lang="en-US" altLang="zh-CN" dirty="0" smtClean="0">
                <a:effectLst/>
              </a:rPr>
              <a:t>Simplify data mapping and transformation</a:t>
            </a:r>
            <a:endParaRPr lang="en-US" altLang="zh-CN" dirty="0" smtClean="0">
              <a:effectLst/>
            </a:endParaRPr>
          </a:p>
          <a:p>
            <a:r>
              <a:rPr lang="en-US" altLang="zh-CN" dirty="0" smtClean="0">
                <a:effectLst/>
              </a:rPr>
              <a:t>Complete support for the entire build-to-deploy process</a:t>
            </a:r>
            <a:endParaRPr lang="en-US" altLang="zh-CN" dirty="0" smtClean="0">
              <a:effectLst/>
            </a:endParaRPr>
          </a:p>
          <a:p>
            <a:r>
              <a:rPr lang="en-US" altLang="zh-CN" dirty="0" smtClean="0">
                <a:effectLst/>
              </a:rPr>
              <a:t>Jumpstart your integrations with pre-built components</a:t>
            </a:r>
            <a:endParaRPr lang="en-US" altLang="zh-CN" dirty="0" smtClean="0">
              <a:effectLst/>
            </a:endParaRPr>
          </a:p>
          <a:p>
            <a:endParaRPr lang="en-US" altLang="zh-CN" dirty="0" smtClean="0"/>
          </a:p>
          <a:p>
            <a:r>
              <a:rPr lang="en-US" altLang="zh-CN" b="1" dirty="0" smtClean="0">
                <a:effectLst/>
              </a:rPr>
              <a:t>Design APIs for consumption and reuse</a:t>
            </a:r>
            <a:endParaRPr lang="en-US" altLang="zh-CN" b="1" dirty="0" smtClean="0">
              <a:effectLst/>
            </a:endParaRPr>
          </a:p>
          <a:p>
            <a:r>
              <a:rPr lang="en-US" altLang="zh-CN" dirty="0" smtClean="0">
                <a:effectLst/>
              </a:rPr>
              <a:t>API Designer provides a web-based graphical environment for designing, documenting, and testing APIs. Complete with a single-click mocking service, API Designer makes it easy to engage fellow coders, teammates and customers at multiple stages in the design process, helping teams validate early and deliver value with every new API-led connection.</a:t>
            </a:r>
            <a:endParaRPr lang="en-US" altLang="zh-CN" dirty="0" smtClean="0">
              <a:effectLst/>
            </a:endParaRPr>
          </a:p>
          <a:p>
            <a:endParaRPr lang="en-US" altLang="zh-CN" dirty="0" smtClean="0"/>
          </a:p>
          <a:p>
            <a:r>
              <a:rPr lang="en-US" altLang="zh-CN" b="1" dirty="0" smtClean="0"/>
              <a:t>Anypoint Connector DevKit</a:t>
            </a:r>
            <a:endParaRPr lang="en-US" altLang="zh-CN" b="1" dirty="0" smtClean="0"/>
          </a:p>
          <a:p>
            <a:r>
              <a:rPr lang="en-US" altLang="zh-CN" dirty="0" smtClean="0">
                <a:effectLst/>
              </a:rPr>
              <a:t>DevKit is a Maven-based tool, available in Anypoint Studio, that lets you build reusable components via a wizard-like experience to connect to any endpoint. These components can then be run as part of a Mule application on-premises or in the cloud and can be easily configured and consumed from Anypoint Studio.</a:t>
            </a:r>
            <a:endParaRPr lang="en-US" altLang="zh-CN" dirty="0" smtClean="0">
              <a:effectLst/>
            </a:endParaRPr>
          </a:p>
          <a:p>
            <a:endParaRPr lang="en-US" altLang="zh-CN" dirty="0" smtClean="0">
              <a:effectLst/>
            </a:endParaRPr>
          </a:p>
          <a:p>
            <a:r>
              <a:rPr lang="en-US" altLang="zh-CN" b="1" dirty="0" smtClean="0">
                <a:effectLst/>
              </a:rPr>
              <a:t>What is MUnit? </a:t>
            </a:r>
            <a:endParaRPr lang="en-US" altLang="zh-CN" b="1" dirty="0" smtClean="0">
              <a:effectLst/>
            </a:endParaRPr>
          </a:p>
          <a:p>
            <a:r>
              <a:rPr lang="en-US" altLang="zh-CN" dirty="0" smtClean="0">
                <a:effectLst/>
              </a:rPr>
              <a:t>Prior to deploying your Mule applications and APIs, conduct unit and functional tests using MUnit, a native testing framework for Mule. Test in your local environment, or in your continuous integration and continuous delivery (CI/CD) settings.</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AE2EEFA3-B9E5-4105-92C5-6BFF2831408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1" dirty="0" smtClean="0"/>
              <a:t>Runtime services</a:t>
            </a:r>
            <a:endParaRPr lang="en-US" altLang="zh-CN" b="1" dirty="0" smtClean="0"/>
          </a:p>
          <a:p>
            <a:r>
              <a:rPr lang="en-US" altLang="zh-CN" dirty="0" smtClean="0"/>
              <a:t>Anypoint Platform shares a strategic set of runtime services for key functions, including reliability, resilience, availability, and scalability. These runtime services improve operational efficiency while helping organizations maintain security and control.</a:t>
            </a:r>
            <a:endParaRPr lang="en-US" altLang="zh-CN" dirty="0" smtClean="0"/>
          </a:p>
          <a:p>
            <a:endParaRPr lang="en-US" altLang="zh-CN" dirty="0" smtClean="0"/>
          </a:p>
          <a:p>
            <a:r>
              <a:rPr lang="en-US" altLang="zh-CN" b="1" dirty="0" smtClean="0">
                <a:effectLst/>
              </a:rPr>
              <a:t>Anypoint Fabric </a:t>
            </a:r>
            <a:endParaRPr lang="en-US" altLang="zh-CN" b="1" dirty="0" smtClean="0">
              <a:effectLst/>
            </a:endParaRPr>
          </a:p>
          <a:p>
            <a:r>
              <a:rPr lang="en-US" altLang="zh-CN" b="0" dirty="0" smtClean="0">
                <a:effectLst/>
              </a:rPr>
              <a:t>Instant Scalability, Reliability, Availability</a:t>
            </a:r>
            <a:endParaRPr lang="en-US" altLang="zh-CN" b="0" dirty="0" smtClean="0">
              <a:effectLst/>
            </a:endParaRPr>
          </a:p>
          <a:p>
            <a:r>
              <a:rPr lang="en-US" altLang="zh-CN" dirty="0" smtClean="0">
                <a:effectLst/>
              </a:rPr>
              <a:t>Anypoint Fabric enables high availability, performance to hundreds of thousands of transactions per second, and scalability to hundreds of Mule runtimes deployed in a highly distributed hybrid environment.</a:t>
            </a:r>
            <a:endParaRPr lang="en-US" altLang="zh-CN" dirty="0" smtClean="0">
              <a:effectLst/>
            </a:endParaRPr>
          </a:p>
          <a:p>
            <a:r>
              <a:rPr lang="en-US" altLang="zh-CN" dirty="0" smtClean="0">
                <a:effectLst/>
              </a:rPr>
              <a:t>Deliver turnkey reliable message delivery for both integrations and APIs</a:t>
            </a:r>
            <a:endParaRPr lang="en-US" altLang="zh-CN" dirty="0" smtClean="0">
              <a:effectLst/>
            </a:endParaRPr>
          </a:p>
          <a:p>
            <a:r>
              <a:rPr lang="en-US" altLang="zh-CN" dirty="0" smtClean="0">
                <a:effectLst/>
              </a:rPr>
              <a:t>Automate failover and message persistence</a:t>
            </a:r>
            <a:endParaRPr lang="en-US" altLang="zh-CN" dirty="0" smtClean="0">
              <a:effectLst/>
            </a:endParaRPr>
          </a:p>
          <a:p>
            <a:r>
              <a:rPr lang="en-US" altLang="zh-CN" dirty="0" smtClean="0">
                <a:effectLst/>
              </a:rPr>
              <a:t>Scale workers horizontally or vertically to handle peak workload</a:t>
            </a:r>
            <a:endParaRPr lang="en-US" altLang="zh-CN" dirty="0" smtClean="0">
              <a:effectLst/>
            </a:endParaRPr>
          </a:p>
          <a:p>
            <a:endParaRPr lang="en-US" altLang="zh-CN" dirty="0" smtClean="0">
              <a:effectLst/>
            </a:endParaRPr>
          </a:p>
          <a:p>
            <a:r>
              <a:rPr lang="en-US" altLang="zh-CN" b="1" dirty="0" smtClean="0">
                <a:effectLst/>
              </a:rPr>
              <a:t>Anypoint MQ</a:t>
            </a:r>
            <a:endParaRPr lang="en-US" altLang="zh-CN" b="1" dirty="0" smtClean="0">
              <a:effectLst/>
            </a:endParaRPr>
          </a:p>
          <a:p>
            <a:r>
              <a:rPr lang="en-US" altLang="zh-CN" dirty="0" smtClean="0">
                <a:effectLst/>
              </a:rPr>
              <a:t>With Anypoint MQ, perform advanced asynchronous messaging scenarios such as queueing and pub/sub with fully hosted and managed cloud message queues and exchanges. A service of Anypoint Platform, Anypoint MQ supports environments, business groups, role-based access control (RBAC) to help you deliver seamless customer experiences across channels and integrate devices reliably for Internet of Things (IoT) applications with enterprise-class functionality.</a:t>
            </a:r>
            <a:endParaRPr lang="en-US" altLang="zh-CN" dirty="0" smtClean="0">
              <a:effectLst/>
            </a:endParaRPr>
          </a:p>
          <a:p>
            <a:r>
              <a:rPr lang="en-US" altLang="zh-CN" dirty="0" smtClean="0">
                <a:effectLst/>
              </a:rPr>
              <a:t>Scalable, asynchronous messaging delivered as a fully hosted cloud service</a:t>
            </a:r>
            <a:endParaRPr lang="en-US" altLang="zh-CN" dirty="0" smtClean="0">
              <a:effectLst/>
            </a:endParaRPr>
          </a:p>
          <a:p>
            <a:r>
              <a:rPr lang="en-US" altLang="zh-CN" dirty="0" smtClean="0">
                <a:effectLst/>
              </a:rPr>
              <a:t>Turnkey secure, reliable message delivery</a:t>
            </a:r>
            <a:endParaRPr lang="en-US" altLang="zh-CN" dirty="0" smtClean="0">
              <a:effectLst/>
            </a:endParaRPr>
          </a:p>
          <a:p>
            <a:r>
              <a:rPr lang="en-US" altLang="zh-CN" dirty="0" smtClean="0">
                <a:effectLst/>
              </a:rPr>
              <a:t>Easy connectivity to Mule application or non-Mule applications</a:t>
            </a:r>
            <a:endParaRPr lang="en-US" altLang="zh-CN" dirty="0" smtClean="0">
              <a:effectLst/>
            </a:endParaRPr>
          </a:p>
          <a:p>
            <a:r>
              <a:rPr lang="en-US" altLang="zh-CN" dirty="0" smtClean="0">
                <a:effectLst/>
              </a:rPr>
              <a:t>Single pane of glass for runtime, API and queue management</a:t>
            </a:r>
            <a:endParaRPr lang="en-US" altLang="zh-CN" dirty="0" smtClean="0">
              <a:effectLst/>
            </a:endParaRPr>
          </a:p>
          <a:p>
            <a:endParaRPr lang="en-US" altLang="zh-CN" dirty="0" smtClean="0">
              <a:effectLst/>
            </a:endParaRPr>
          </a:p>
          <a:p>
            <a:r>
              <a:rPr lang="en-US" altLang="zh-CN" b="1" dirty="0" smtClean="0">
                <a:effectLst/>
              </a:rPr>
              <a:t>Anypoint Enterprise Security </a:t>
            </a:r>
            <a:endParaRPr lang="en-US" altLang="zh-CN" b="1" dirty="0" smtClean="0">
              <a:effectLst/>
            </a:endParaRPr>
          </a:p>
          <a:p>
            <a:r>
              <a:rPr lang="en-US" altLang="zh-CN" dirty="0" smtClean="0">
                <a:effectLst/>
              </a:rPr>
              <a:t>Ensure API-led connections are secured by design</a:t>
            </a:r>
            <a:endParaRPr lang="en-US" altLang="zh-CN" dirty="0" smtClean="0">
              <a:effectLst/>
            </a:endParaRPr>
          </a:p>
          <a:p>
            <a:r>
              <a:rPr lang="en-US" altLang="zh-CN" dirty="0" smtClean="0">
                <a:effectLst/>
              </a:rPr>
              <a:t>Anypoint Enterprise Security provides an additional layer of capabilities on top of what is already available on Anypoint Platform for organizations and makes security features accessible to a broader range of skilled developers. A comprehensive suite of security capabilities, Anypoint Enterprise Security help developers fill gaps between trust boundaries in the application network.</a:t>
            </a:r>
            <a:endParaRPr lang="en-US" altLang="zh-CN" dirty="0" smtClean="0">
              <a:effectLst/>
            </a:endParaRPr>
          </a:p>
          <a:p>
            <a:r>
              <a:rPr lang="en-US" altLang="zh-CN" dirty="0" smtClean="0">
                <a:effectLst/>
              </a:rPr>
              <a:t>Block unauthorized access to systems through filters and policies</a:t>
            </a:r>
            <a:endParaRPr lang="en-US" altLang="zh-CN" dirty="0" smtClean="0">
              <a:effectLst/>
            </a:endParaRPr>
          </a:p>
          <a:p>
            <a:r>
              <a:rPr lang="en-US" altLang="zh-CN" dirty="0" smtClean="0">
                <a:effectLst/>
              </a:rPr>
              <a:t>Prevent exposure of sensitive data with encryption and digital signatures</a:t>
            </a:r>
            <a:endParaRPr lang="en-US" altLang="zh-CN" dirty="0" smtClean="0">
              <a:effectLst/>
            </a:endParaRPr>
          </a:p>
          <a:p>
            <a:r>
              <a:rPr lang="en-US" altLang="zh-CN" dirty="0" smtClean="0">
                <a:effectLst/>
              </a:rPr>
              <a:t>Control access to APIs with proven security standards like OAuth2, SAML or LDAP</a:t>
            </a:r>
            <a:endParaRPr lang="en-US" altLang="zh-CN" dirty="0" smtClean="0">
              <a:effectLst/>
            </a:endParaRPr>
          </a:p>
          <a:p>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dirty="0" smtClean="0">
                <a:latin typeface="微软雅黑" panose="020B0503020204020204" charset="-122"/>
                <a:ea typeface="微软雅黑" panose="020B0503020204020204" charset="-122"/>
              </a:rPr>
              <a:t>Anypoint Virtual Private Cloud</a:t>
            </a:r>
            <a:endParaRPr lang="en-US" altLang="zh-CN" dirty="0" smtClean="0">
              <a:effectLst/>
            </a:endParaRPr>
          </a:p>
          <a:p>
            <a:r>
              <a:rPr lang="en-US" altLang="zh-CN" b="0" dirty="0" smtClean="0">
                <a:effectLst/>
              </a:rPr>
              <a:t>Connect hybrid architectures with confidence</a:t>
            </a:r>
            <a:endParaRPr lang="en-US" altLang="zh-CN" b="0" dirty="0" smtClean="0">
              <a:effectLst/>
            </a:endParaRPr>
          </a:p>
          <a:p>
            <a:r>
              <a:rPr lang="en-US" altLang="zh-CN" dirty="0" smtClean="0">
                <a:effectLst/>
              </a:rPr>
              <a:t>With Anypoint Virtual Private Cloud (VPC), securely connect your corporate data centers and on-premises applications to the cloud as if they were all part of a single, private network. Choose from industry standard encryption standards IPSec or SSL, and secure your network at the hardware or software levels.</a:t>
            </a:r>
            <a:endParaRPr lang="en-US" altLang="zh-CN" dirty="0" smtClean="0">
              <a:effectLst/>
            </a:endParaRPr>
          </a:p>
          <a:p>
            <a:r>
              <a:rPr lang="en-US" altLang="zh-CN" dirty="0" smtClean="0">
                <a:effectLst/>
              </a:rPr>
              <a:t>Create secure virtual networks within Anypoint Platform's PaaS component, CloudHub</a:t>
            </a:r>
            <a:endParaRPr lang="en-US" altLang="zh-CN" dirty="0" smtClean="0">
              <a:effectLst/>
            </a:endParaRPr>
          </a:p>
          <a:p>
            <a:r>
              <a:rPr lang="en-US" altLang="zh-CN" dirty="0" smtClean="0">
                <a:effectLst/>
              </a:rPr>
              <a:t>Connect CloudHub to assets behind your firewall</a:t>
            </a:r>
            <a:endParaRPr lang="en-US" altLang="zh-CN" dirty="0" smtClean="0">
              <a:effectLst/>
            </a:endParaRPr>
          </a:p>
          <a:p>
            <a:r>
              <a:rPr lang="en-US" altLang="zh-CN" dirty="0" smtClean="0">
                <a:effectLst/>
              </a:rPr>
              <a:t>Connect CloudHub to another public cloud</a:t>
            </a:r>
            <a:endParaRPr lang="en-US" altLang="zh-CN" dirty="0" smtClean="0">
              <a:effectLst/>
            </a:endParaRPr>
          </a:p>
          <a:p>
            <a:r>
              <a:rPr lang="en-US" altLang="zh-CN" dirty="0" smtClean="0">
                <a:effectLst/>
              </a:rPr>
              <a:t>Deploy Mule runtimes anywhere, securely</a:t>
            </a:r>
            <a:endParaRPr lang="en-US" altLang="zh-CN" dirty="0" smtClean="0">
              <a:effectLst/>
            </a:endParaRPr>
          </a:p>
          <a:p>
            <a:endParaRPr lang="en-US" altLang="zh-CN" dirty="0" smtClean="0">
              <a:effectLst/>
            </a:endParaRPr>
          </a:p>
          <a:p>
            <a:r>
              <a:rPr lang="en-US" altLang="zh-CN" b="1" dirty="0" smtClean="0">
                <a:effectLst/>
              </a:rPr>
              <a:t>CloudHub</a:t>
            </a:r>
            <a:endParaRPr lang="en-US" altLang="zh-CN" b="1" dirty="0" smtClean="0">
              <a:effectLst/>
            </a:endParaRPr>
          </a:p>
          <a:p>
            <a:r>
              <a:rPr lang="en-US" altLang="zh-CN" b="0" dirty="0" smtClean="0">
                <a:effectLst/>
              </a:rPr>
              <a:t>The power of Mule, hosted and managed in the cloud</a:t>
            </a:r>
            <a:endParaRPr lang="en-US" altLang="zh-CN" b="0" dirty="0" smtClean="0">
              <a:effectLst/>
            </a:endParaRPr>
          </a:p>
          <a:p>
            <a:r>
              <a:rPr lang="en-US" altLang="zh-CN" dirty="0" smtClean="0">
                <a:effectLst/>
              </a:rPr>
              <a:t>CloudHub is the platform as a service (PaaS) component of Anypoint Platform, providing a fully-managed, multi-tenanted, globally available, secure and highly available cloud platform for integration and APIs. With no hardware to maintain and continuous software updates, CloudHub delivers the benefits of true cloud-based integration.</a:t>
            </a:r>
            <a:endParaRPr lang="en-US" altLang="zh-CN" dirty="0" smtClean="0">
              <a:effectLst/>
            </a:endParaRPr>
          </a:p>
          <a:p>
            <a:r>
              <a:rPr lang="en-US" altLang="zh-CN" dirty="0" smtClean="0">
                <a:effectLst/>
              </a:rPr>
              <a:t>Fully managed, fully hosted MuleSoft integration PaaS</a:t>
            </a:r>
            <a:endParaRPr lang="en-US" altLang="zh-CN" dirty="0" smtClean="0">
              <a:effectLst/>
            </a:endParaRPr>
          </a:p>
          <a:p>
            <a:r>
              <a:rPr lang="en-US" altLang="zh-CN" dirty="0" smtClean="0">
                <a:effectLst/>
              </a:rPr>
              <a:t>Multi-tenancy for applications and workers improves efficiency</a:t>
            </a:r>
            <a:endParaRPr lang="en-US" altLang="zh-CN" dirty="0" smtClean="0">
              <a:effectLst/>
            </a:endParaRPr>
          </a:p>
          <a:p>
            <a:r>
              <a:rPr lang="en-US" altLang="zh-CN" dirty="0" smtClean="0">
                <a:effectLst/>
              </a:rPr>
              <a:t>Globally distributed architecture delivers 99.99% uptime</a:t>
            </a:r>
            <a:endParaRPr lang="en-US" altLang="zh-CN" dirty="0" smtClean="0">
              <a:effectLst/>
            </a:endParaRPr>
          </a:p>
          <a:p>
            <a:r>
              <a:rPr lang="en-US" altLang="zh-CN" dirty="0" smtClean="0">
                <a:effectLst/>
              </a:rPr>
              <a:t>Cloud security and compliance available out of the box</a:t>
            </a:r>
            <a:endParaRPr lang="en-US" altLang="zh-CN" dirty="0" smtClean="0">
              <a:effectLst/>
            </a:endParaRPr>
          </a:p>
          <a:p>
            <a:r>
              <a:rPr lang="en-US" altLang="zh-CN" dirty="0" smtClean="0">
                <a:effectLst/>
              </a:rPr>
              <a:t>Control access based on complex organizational requirements</a:t>
            </a:r>
            <a:endParaRPr lang="en-US" altLang="zh-CN" dirty="0" smtClean="0">
              <a:effectLst/>
            </a:endParaRPr>
          </a:p>
          <a:p>
            <a:endParaRPr lang="en-US" altLang="zh-CN" dirty="0" smtClean="0">
              <a:effectLst/>
            </a:endParaRPr>
          </a:p>
          <a:p>
            <a:endParaRPr lang="en-US" altLang="zh-CN" dirty="0" smtClean="0">
              <a:effectLst/>
            </a:endParaRPr>
          </a:p>
          <a:p>
            <a:endParaRPr lang="en-US" altLang="zh-CN" dirty="0" smtClean="0">
              <a:effectLst/>
            </a:endParaRPr>
          </a:p>
          <a:p>
            <a:endParaRPr lang="en-US" altLang="zh-CN" dirty="0">
              <a:effectLst/>
            </a:endParaRPr>
          </a:p>
        </p:txBody>
      </p:sp>
      <p:sp>
        <p:nvSpPr>
          <p:cNvPr id="4" name="灯片编号占位符 3"/>
          <p:cNvSpPr>
            <a:spLocks noGrp="1"/>
          </p:cNvSpPr>
          <p:nvPr>
            <p:ph type="sldNum" sz="quarter" idx="10"/>
          </p:nvPr>
        </p:nvSpPr>
        <p:spPr/>
        <p:txBody>
          <a:bodyPr/>
          <a:lstStyle/>
          <a:p>
            <a:fld id="{AE2EEFA3-B9E5-4105-92C5-6BFF2831408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1" dirty="0" smtClean="0">
                <a:effectLst/>
              </a:rPr>
              <a:t>Anypoint Runtime Manager </a:t>
            </a:r>
            <a:endParaRPr lang="en-US" altLang="zh-CN" b="1" dirty="0" smtClean="0">
              <a:effectLst/>
            </a:endParaRPr>
          </a:p>
          <a:p>
            <a:r>
              <a:rPr lang="en-US" altLang="zh-CN" b="0" dirty="0" smtClean="0">
                <a:effectLst/>
              </a:rPr>
              <a:t>Get actionable visibility, wherever resources are deployed</a:t>
            </a:r>
            <a:endParaRPr lang="en-US" altLang="zh-CN" b="0" dirty="0" smtClean="0">
              <a:effectLst/>
            </a:endParaRPr>
          </a:p>
          <a:p>
            <a:r>
              <a:rPr lang="en-US" altLang="zh-CN" dirty="0" smtClean="0">
                <a:effectLst/>
              </a:rPr>
              <a:t>Anypoint Runtime Manager reduces the complexity of managing and monitoring hybrid environments by providing a single pane of glass for all resources deployed on Anypoint Platform. Once deployed, administrators can monitor the status and the state of deployments, view performance metrics across environments and connect to third party monitoring and operations tools to drive SDLC.</a:t>
            </a:r>
            <a:endParaRPr lang="en-US" altLang="zh-CN" dirty="0" smtClean="0">
              <a:effectLst/>
            </a:endParaRPr>
          </a:p>
          <a:p>
            <a:r>
              <a:rPr lang="en-US" altLang="zh-CN" dirty="0" smtClean="0">
                <a:effectLst/>
              </a:rPr>
              <a:t>Deploy applications on-premises, in a private cloud or to CloudHub, MuleSoft’s PaaS</a:t>
            </a:r>
            <a:endParaRPr lang="en-US" altLang="zh-CN" dirty="0" smtClean="0">
              <a:effectLst/>
            </a:endParaRPr>
          </a:p>
          <a:p>
            <a:r>
              <a:rPr lang="en-US" altLang="zh-CN" dirty="0" smtClean="0">
                <a:effectLst/>
              </a:rPr>
              <a:t>Cluster applications and queue messages for scale and reliability</a:t>
            </a:r>
            <a:endParaRPr lang="en-US" altLang="zh-CN" dirty="0" smtClean="0">
              <a:effectLst/>
            </a:endParaRPr>
          </a:p>
          <a:p>
            <a:r>
              <a:rPr lang="en-US" altLang="zh-CN" dirty="0" smtClean="0">
                <a:effectLst/>
              </a:rPr>
              <a:t>Set alerts and respond proactively to eliminate resource constraints</a:t>
            </a:r>
            <a:endParaRPr lang="en-US" altLang="zh-CN" dirty="0" smtClean="0">
              <a:effectLst/>
            </a:endParaRPr>
          </a:p>
          <a:p>
            <a:r>
              <a:rPr lang="en-US" altLang="zh-CN" dirty="0" smtClean="0">
                <a:effectLst/>
              </a:rPr>
              <a:t>Monitor key performance metrics across servers and apps to maintain system health</a:t>
            </a:r>
            <a:endParaRPr lang="en-US" altLang="zh-CN" dirty="0" smtClean="0">
              <a:effectLst/>
            </a:endParaRPr>
          </a:p>
          <a:p>
            <a:r>
              <a:rPr lang="en-US" altLang="zh-CN" dirty="0" smtClean="0">
                <a:effectLst/>
              </a:rPr>
              <a:t>Replay transactions and trace data cross events to rapidly troubleshoot issues</a:t>
            </a:r>
            <a:endParaRPr lang="en-US" altLang="zh-CN" dirty="0" smtClean="0">
              <a:effectLst/>
            </a:endParaRPr>
          </a:p>
          <a:p>
            <a:endParaRPr lang="en-US" altLang="zh-CN" dirty="0" smtClean="0">
              <a:effectLst/>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dirty="0" smtClean="0">
                <a:latin typeface="微软雅黑" panose="020B0503020204020204" charset="-122"/>
                <a:ea typeface="微软雅黑" panose="020B0503020204020204" charset="-122"/>
              </a:rPr>
              <a:t>Anypoint API Manager</a:t>
            </a:r>
            <a:endParaRPr lang="en-US" altLang="zh-CN" dirty="0" smtClean="0">
              <a:effectLst/>
            </a:endParaRPr>
          </a:p>
          <a:p>
            <a:r>
              <a:rPr lang="en-US" altLang="zh-CN" b="0" dirty="0" smtClean="0">
                <a:effectLst/>
              </a:rPr>
              <a:t>Ensure every API is secure and governed</a:t>
            </a:r>
            <a:endParaRPr lang="en-US" altLang="zh-CN" b="0" dirty="0" smtClean="0">
              <a:effectLst/>
            </a:endParaRPr>
          </a:p>
          <a:p>
            <a:r>
              <a:rPr lang="en-US" altLang="zh-CN" dirty="0" smtClean="0">
                <a:effectLst/>
              </a:rPr>
              <a:t>With just a few simple steps, API Manager enables you to manage users, monitor and analyze traffic, and secure APIs with ordered policies. Provide API management for every connection made to backend services and data sources with Mule runtime engine, a single runtime deployable as an integration engine and an API gateway. Wherever your APIs are hosted and whatever technologies they run on, API Manager lets you keep tabs on the APIs in your application network from one place.</a:t>
            </a:r>
            <a:endParaRPr lang="en-US" altLang="zh-CN" dirty="0" smtClean="0">
              <a:effectLst/>
            </a:endParaRPr>
          </a:p>
          <a:p>
            <a:r>
              <a:rPr lang="en-US" altLang="zh-CN" dirty="0" smtClean="0">
                <a:effectLst/>
              </a:rPr>
              <a:t>Proxy existing services or secure new APIs with an API management gateway</a:t>
            </a:r>
            <a:endParaRPr lang="en-US" altLang="zh-CN" dirty="0" smtClean="0">
              <a:effectLst/>
            </a:endParaRPr>
          </a:p>
          <a:p>
            <a:r>
              <a:rPr lang="en-US" altLang="zh-CN" dirty="0" smtClean="0">
                <a:effectLst/>
              </a:rPr>
              <a:t>Add or remove pre-built or custom policies at runtime with no downtime</a:t>
            </a:r>
            <a:endParaRPr lang="en-US" altLang="zh-CN" dirty="0" smtClean="0">
              <a:effectLst/>
            </a:endParaRPr>
          </a:p>
          <a:p>
            <a:r>
              <a:rPr lang="en-US" altLang="zh-CN" dirty="0" smtClean="0">
                <a:effectLst/>
              </a:rPr>
              <a:t>Deliver access management through tiered SLAs</a:t>
            </a:r>
            <a:endParaRPr lang="en-US" altLang="zh-CN" dirty="0" smtClean="0">
              <a:effectLst/>
            </a:endParaRPr>
          </a:p>
          <a:p>
            <a:r>
              <a:rPr lang="en-US" altLang="zh-CN" dirty="0" smtClean="0">
                <a:effectLst/>
              </a:rPr>
              <a:t>Provision access across individual clients or entire teams with </a:t>
            </a:r>
            <a:r>
              <a:rPr lang="en-US" altLang="zh-CN" dirty="0" err="1" smtClean="0">
                <a:effectLst/>
              </a:rPr>
              <a:t>OAuth</a:t>
            </a:r>
            <a:r>
              <a:rPr lang="en-US" altLang="zh-CN" dirty="0" smtClean="0">
                <a:effectLst/>
              </a:rPr>
              <a:t> and SAML</a:t>
            </a:r>
            <a:endParaRPr lang="en-US" altLang="zh-CN" dirty="0" smtClean="0">
              <a:effectLst/>
            </a:endParaRPr>
          </a:p>
          <a:p>
            <a:r>
              <a:rPr lang="en-US" altLang="zh-CN" dirty="0" smtClean="0">
                <a:effectLst/>
              </a:rPr>
              <a:t>Set alerts and respond proactively to mitigate policy and SLA violations</a:t>
            </a:r>
            <a:endParaRPr lang="en-US" altLang="zh-CN" dirty="0" smtClean="0">
              <a:effectLst/>
            </a:endParaRPr>
          </a:p>
          <a:p>
            <a:endParaRPr lang="en-US" altLang="zh-CN" dirty="0" smtClean="0">
              <a:effectLst/>
            </a:endParaRPr>
          </a:p>
          <a:p>
            <a:r>
              <a:rPr lang="en-US" altLang="zh-CN" b="1" dirty="0" smtClean="0">
                <a:effectLst/>
              </a:rPr>
              <a:t>What is Anypoint Analytics? </a:t>
            </a:r>
            <a:endParaRPr lang="en-US" altLang="zh-CN" b="1" dirty="0" smtClean="0">
              <a:effectLst/>
            </a:endParaRPr>
          </a:p>
          <a:p>
            <a:r>
              <a:rPr lang="en-US" altLang="zh-CN" dirty="0" smtClean="0">
                <a:effectLst/>
              </a:rPr>
              <a:t>Track key metrics like API usage, transactions by region, and performance against SLAs for your APIs to better understand and improve service for your users. Or gain granular visibility into the business transactions and events for your Mule applications to quickly find and remediate issues.</a:t>
            </a:r>
            <a:endParaRPr lang="en-US" altLang="zh-CN" dirty="0" smtClean="0">
              <a:effectLst/>
            </a:endParaRPr>
          </a:p>
          <a:p>
            <a:r>
              <a:rPr lang="en-US" altLang="zh-CN" dirty="0" smtClean="0">
                <a:effectLst/>
              </a:rPr>
              <a:t>Gain real-time insights into API performance, usage and errors</a:t>
            </a:r>
            <a:endParaRPr lang="en-US" altLang="zh-CN" dirty="0" smtClean="0">
              <a:effectLst/>
            </a:endParaRPr>
          </a:p>
          <a:p>
            <a:r>
              <a:rPr lang="en-US" altLang="zh-CN" dirty="0" smtClean="0">
                <a:effectLst/>
              </a:rPr>
              <a:t>Create and manage custom dashboards and charts</a:t>
            </a:r>
            <a:endParaRPr lang="en-US" altLang="zh-CN" dirty="0" smtClean="0">
              <a:effectLst/>
            </a:endParaRPr>
          </a:p>
          <a:p>
            <a:r>
              <a:rPr lang="en-US" altLang="zh-CN" dirty="0" smtClean="0">
                <a:effectLst/>
              </a:rPr>
              <a:t>Provide API metrics to the consumers of your APIs</a:t>
            </a:r>
            <a:endParaRPr lang="en-US" altLang="zh-CN" dirty="0" smtClean="0">
              <a:effectLst/>
            </a:endParaRPr>
          </a:p>
          <a:p>
            <a:r>
              <a:rPr lang="en-US" altLang="zh-CN" dirty="0" smtClean="0">
                <a:effectLst/>
              </a:rPr>
              <a:t>Identify and analyze root cause of errors to recover quickly and prevent future issues</a:t>
            </a:r>
            <a:endParaRPr lang="en-US" altLang="zh-CN" dirty="0" smtClean="0">
              <a:effectLst/>
            </a:endParaRP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dirty="0" smtClean="0">
                <a:latin typeface="微软雅黑" panose="020B0503020204020204" charset="-122"/>
                <a:ea typeface="微软雅黑" panose="020B0503020204020204" charset="-122"/>
              </a:rPr>
              <a:t>Anypoint Access Management</a:t>
            </a:r>
            <a:endParaRPr lang="en-US" altLang="zh-CN" dirty="0" smtClean="0"/>
          </a:p>
          <a:p>
            <a:r>
              <a:rPr lang="en-US" altLang="zh-CN" dirty="0" smtClean="0"/>
              <a:t>The Anypoint Access Management section shows you how to create your Anypoint Platform account or configure federated External Identity.</a:t>
            </a:r>
            <a:endParaRPr lang="zh-CN" altLang="en-US" dirty="0"/>
          </a:p>
        </p:txBody>
      </p:sp>
      <p:sp>
        <p:nvSpPr>
          <p:cNvPr id="4" name="灯片编号占位符 3"/>
          <p:cNvSpPr>
            <a:spLocks noGrp="1"/>
          </p:cNvSpPr>
          <p:nvPr>
            <p:ph type="sldNum" sz="quarter" idx="10"/>
          </p:nvPr>
        </p:nvSpPr>
        <p:spPr/>
        <p:txBody>
          <a:bodyPr/>
          <a:lstStyle/>
          <a:p>
            <a:fld id="{AE2EEFA3-B9E5-4105-92C5-6BFF2831408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solidFill>
                  <a:schemeClr val="bg1"/>
                </a:solidFill>
              </a:rPr>
              <a:t>Launch applications</a:t>
            </a:r>
            <a:r>
              <a:rPr lang="zh-CN" altLang="en-US" b="1" dirty="0" smtClean="0">
                <a:solidFill>
                  <a:schemeClr val="bg1"/>
                </a:solidFill>
              </a:rPr>
              <a:t> </a:t>
            </a:r>
            <a:r>
              <a:rPr lang="en-US" altLang="zh-CN" b="1" dirty="0" smtClean="0">
                <a:solidFill>
                  <a:schemeClr val="bg1"/>
                </a:solidFill>
              </a:rPr>
              <a:t>3X faster</a:t>
            </a:r>
            <a:endParaRPr lang="en-US" altLang="zh-CN"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effectLst/>
              </a:rPr>
              <a:t>With Anypoint Platform, Cox Automotive is unlocking digital assets securely via APIs, making them discoverable and reusable across the organization for teams to experiment and launch brand new products. Under this new operating model, provisioning data access to business partners now takes seconds.</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solidFill>
                  <a:schemeClr val="bg1"/>
                </a:solidFill>
              </a:rPr>
              <a:t>Make 300% more productive</a:t>
            </a:r>
            <a:endParaRPr lang="zh-CN" altLang="en-US"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1" dirty="0" smtClean="0">
                <a:solidFill>
                  <a:schemeClr val="bg1"/>
                </a:solidFill>
              </a:rPr>
              <a:t>Secure your IT assets</a:t>
            </a:r>
            <a:endParaRPr lang="en-US" altLang="zh-CN" b="1"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b="0" dirty="0" smtClean="0">
                <a:solidFill>
                  <a:schemeClr val="bg1"/>
                </a:solidFill>
              </a:rPr>
              <a:t>By 2020, Gartner predicts 60% of digital businesses will suffer major service failures due to the inability of the IT security team to manage digital risk in new technology and use cases. With Target, Apple, Nissan, and Twitter all making the news recently for their security failures, CIOs and CISOs are under tremendous pressure to keep the business secure -- without slowing the business </a:t>
            </a:r>
            <a:r>
              <a:rPr lang="en-US" altLang="zh-CN" b="0" dirty="0" err="1" smtClean="0">
                <a:solidFill>
                  <a:schemeClr val="bg1"/>
                </a:solidFill>
              </a:rPr>
              <a:t>down.That's</a:t>
            </a:r>
            <a:r>
              <a:rPr lang="en-US" altLang="zh-CN" b="0" dirty="0" smtClean="0">
                <a:solidFill>
                  <a:schemeClr val="bg1"/>
                </a:solidFill>
              </a:rPr>
              <a:t> why incorporating security by design into applications and services is so crucial for the enterprise.</a:t>
            </a:r>
            <a:endParaRPr lang="en-US" altLang="zh-CN" b="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dirty="0" smtClean="0">
                <a:solidFill>
                  <a:schemeClr val="bg1"/>
                </a:solidFill>
              </a:rPr>
              <a:t>在网络结点层面进行安全设计，</a:t>
            </a:r>
            <a:endParaRPr lang="en-US" altLang="zh-CN" b="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dirty="0" smtClean="0">
                <a:solidFill>
                  <a:schemeClr val="bg1"/>
                </a:solidFill>
              </a:rPr>
              <a:t>在</a:t>
            </a:r>
            <a:r>
              <a:rPr lang="en-US" altLang="zh-CN" b="0" dirty="0" err="1" smtClean="0">
                <a:solidFill>
                  <a:schemeClr val="bg1"/>
                </a:solidFill>
              </a:rPr>
              <a:t>api</a:t>
            </a:r>
            <a:r>
              <a:rPr lang="zh-CN" altLang="en-US" b="0" dirty="0" smtClean="0">
                <a:solidFill>
                  <a:schemeClr val="bg1"/>
                </a:solidFill>
              </a:rPr>
              <a:t> 细节层面保护</a:t>
            </a:r>
            <a:r>
              <a:rPr lang="en-US" altLang="zh-CN" b="0" dirty="0" smtClean="0">
                <a:solidFill>
                  <a:schemeClr val="bg1"/>
                </a:solidFill>
              </a:rPr>
              <a:t>IT</a:t>
            </a:r>
            <a:r>
              <a:rPr lang="zh-CN" altLang="en-US" b="0" dirty="0" smtClean="0">
                <a:solidFill>
                  <a:schemeClr val="bg1"/>
                </a:solidFill>
              </a:rPr>
              <a:t>数据资产</a:t>
            </a:r>
            <a:endParaRPr lang="en-US" altLang="zh-CN" b="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b="0" dirty="0" smtClean="0">
                <a:solidFill>
                  <a:schemeClr val="bg1"/>
                </a:solidFill>
              </a:rPr>
              <a:t>减少部署运维中间环节交互的风险。</a:t>
            </a:r>
            <a:endParaRPr lang="en-US" altLang="zh-CN" b="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zh-CN" altLang="en-US" b="1" dirty="0" smtClean="0">
              <a:solidFill>
                <a:schemeClr val="bg1"/>
              </a:solidFill>
            </a:endParaRPr>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Anypoint Platform</a:t>
            </a:r>
            <a:endParaRPr lang="en-US" altLang="zh-CN" b="1" dirty="0"/>
          </a:p>
          <a:p>
            <a:r>
              <a:rPr lang="en-US" altLang="zh-CN" dirty="0"/>
              <a:t>For Financial Services</a:t>
            </a:r>
            <a:endParaRPr lang="en-US" altLang="zh-CN" dirty="0"/>
          </a:p>
          <a:p>
            <a:r>
              <a:rPr lang="en-US" altLang="zh-CN" dirty="0"/>
              <a:t>When it comes to modernizing infrastructure, financial services firms find themselves in a tight spot</a:t>
            </a:r>
            <a:endParaRPr lang="en-US" altLang="zh-CN" dirty="0"/>
          </a:p>
          <a:p>
            <a:r>
              <a:rPr lang="en-US" altLang="zh-CN" dirty="0"/>
              <a:t>trying to juggle competing and conflicting industry imperatives. Operational inefficiencies, disparate</a:t>
            </a:r>
            <a:endParaRPr lang="en-US" altLang="zh-CN" dirty="0"/>
          </a:p>
          <a:p>
            <a:r>
              <a:rPr lang="en-US" altLang="zh-CN" dirty="0"/>
              <a:t>systems, legacy technology and security concerns all stand in the way of launching new products and</a:t>
            </a:r>
            <a:endParaRPr lang="en-US" altLang="zh-CN" dirty="0"/>
          </a:p>
          <a:p>
            <a:r>
              <a:rPr lang="en-US" altLang="zh-CN" dirty="0"/>
              <a:t>capitalizing on new revenue opportunities. But clients still expect a seamless customer experience</a:t>
            </a:r>
            <a:endParaRPr lang="en-US" altLang="zh-CN" dirty="0"/>
          </a:p>
          <a:p>
            <a:r>
              <a:rPr lang="en-US" altLang="zh-CN" dirty="0"/>
              <a:t>across delivery channels, whether branch, call center, web, mobile or tablet.</a:t>
            </a:r>
            <a:endParaRPr lang="en-US" altLang="zh-CN" dirty="0"/>
          </a:p>
          <a:p>
            <a:r>
              <a:rPr lang="en-US" altLang="zh-CN" dirty="0"/>
              <a:t>MuleSoft enables firms to address industry imperatives, realize new revenue opportunities, and</a:t>
            </a:r>
            <a:endParaRPr lang="en-US" altLang="zh-CN" dirty="0"/>
          </a:p>
          <a:p>
            <a:r>
              <a:rPr lang="en-US" altLang="zh-CN" dirty="0"/>
              <a:t>deliver on customer expectations by modernizing their integration architecture with an open,</a:t>
            </a:r>
            <a:endParaRPr lang="en-US" altLang="zh-CN" dirty="0"/>
          </a:p>
          <a:p>
            <a:r>
              <a:rPr lang="en-US" altLang="zh-CN" dirty="0"/>
              <a:t>extensible platform for SOA, SaaS integration and APIs.</a:t>
            </a:r>
            <a:endParaRPr lang="en-US" altLang="zh-CN" dirty="0"/>
          </a:p>
          <a:p>
            <a:r>
              <a:rPr lang="en-US" altLang="zh-CN" dirty="0" err="1" smtClean="0"/>
              <a:t>MuleSoft’s</a:t>
            </a:r>
            <a:r>
              <a:rPr lang="en-US" altLang="zh-CN" dirty="0" smtClean="0"/>
              <a:t> Anypoint Platform™ is the #1 integration and API management platform, used by 35% of</a:t>
            </a:r>
            <a:endParaRPr lang="en-US" altLang="zh-CN" dirty="0" smtClean="0"/>
          </a:p>
          <a:p>
            <a:r>
              <a:rPr lang="en-US" altLang="zh-CN" dirty="0" smtClean="0"/>
              <a:t>the Fortune 500 and 4 of the top 10 global banks.</a:t>
            </a:r>
            <a:endParaRPr lang="en-US" altLang="zh-CN" dirty="0" smtClean="0"/>
          </a:p>
          <a:p>
            <a:endParaRPr lang="en-US" altLang="zh-CN" dirty="0"/>
          </a:p>
          <a:p>
            <a:r>
              <a:rPr lang="en-US" altLang="zh-CN" b="1" dirty="0"/>
              <a:t>Anypoint Platform for SOA:</a:t>
            </a:r>
            <a:endParaRPr lang="en-US" altLang="zh-CN" b="1" dirty="0"/>
          </a:p>
          <a:p>
            <a:r>
              <a:rPr lang="en-US" altLang="zh-CN" dirty="0"/>
              <a:t>Web services</a:t>
            </a:r>
            <a:endParaRPr lang="en-US" altLang="zh-CN" dirty="0"/>
          </a:p>
          <a:p>
            <a:r>
              <a:rPr lang="en-US" altLang="zh-CN" dirty="0"/>
              <a:t>Service orchestration</a:t>
            </a:r>
            <a:endParaRPr lang="en-US" altLang="zh-CN" dirty="0"/>
          </a:p>
          <a:p>
            <a:r>
              <a:rPr lang="en-US" altLang="zh-CN" dirty="0"/>
              <a:t>SOA governance</a:t>
            </a:r>
            <a:endParaRPr lang="en-US" altLang="zh-CN" dirty="0"/>
          </a:p>
          <a:p>
            <a:r>
              <a:rPr lang="en-US" altLang="zh-CN" b="1" dirty="0"/>
              <a:t>Anypoint Platform for SaaS:</a:t>
            </a:r>
            <a:endParaRPr lang="en-US" altLang="zh-CN" b="1" dirty="0"/>
          </a:p>
          <a:p>
            <a:r>
              <a:rPr lang="en-US" altLang="zh-CN" dirty="0"/>
              <a:t>App connectivity across on-premise and the cloud</a:t>
            </a:r>
            <a:endParaRPr lang="en-US" altLang="zh-CN" dirty="0"/>
          </a:p>
          <a:p>
            <a:r>
              <a:rPr lang="en-US" altLang="zh-CN" dirty="0"/>
              <a:t>Real-time data integration</a:t>
            </a:r>
            <a:endParaRPr lang="en-US" altLang="zh-CN" dirty="0"/>
          </a:p>
          <a:p>
            <a:r>
              <a:rPr lang="en-US" altLang="zh-CN" dirty="0"/>
              <a:t>Hybrid security</a:t>
            </a:r>
            <a:endParaRPr lang="en-US" altLang="zh-CN" dirty="0"/>
          </a:p>
          <a:p>
            <a:r>
              <a:rPr lang="en-US" altLang="zh-CN" b="1" dirty="0"/>
              <a:t>Anypoint Platform for APIs:</a:t>
            </a:r>
            <a:endParaRPr lang="en-US" altLang="zh-CN" b="1" dirty="0"/>
          </a:p>
          <a:p>
            <a:r>
              <a:rPr lang="en-US" altLang="zh-CN" dirty="0"/>
              <a:t>API management</a:t>
            </a:r>
            <a:endParaRPr lang="en-US" altLang="zh-CN" dirty="0"/>
          </a:p>
          <a:p>
            <a:r>
              <a:rPr lang="en-US" altLang="zh-CN" dirty="0"/>
              <a:t>API gateway</a:t>
            </a:r>
            <a:endParaRPr lang="en-US" altLang="zh-CN" dirty="0"/>
          </a:p>
          <a:p>
            <a:r>
              <a:rPr lang="en-US" altLang="zh-CN" dirty="0"/>
              <a:t>Developer portal</a:t>
            </a:r>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dirty="0" smtClean="0"/>
              <a:t>Transform your business with MuleSoft</a:t>
            </a:r>
            <a:endParaRPr lang="en-US" altLang="zh-CN" sz="1200" b="1" dirty="0" smtClean="0"/>
          </a:p>
          <a:p>
            <a:r>
              <a:rPr lang="en-US" altLang="zh-CN" sz="1200" b="0" i="0" kern="1200" dirty="0" smtClean="0">
                <a:solidFill>
                  <a:schemeClr val="tx1"/>
                </a:solidFill>
                <a:effectLst/>
                <a:latin typeface="+mn-lt"/>
                <a:ea typeface="+mn-ea"/>
                <a:cs typeface="+mn-cs"/>
              </a:rPr>
              <a:t>seamless frameworks of applications, data sources, and devices connected by APIs, whether on-premises or in the cloud. They speed up app launch and modification cycles, make it easier to secure and manage access, and ultimately enable companies to do more — and faster — with less.</a:t>
            </a:r>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内容重复繁冗？</a:t>
            </a:r>
            <a:endParaRPr lang="zh-CN" altLang="en-US" dirty="0"/>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effectLst/>
              </a:rPr>
              <a:t>Tight coupling • Communication link clutter • Cured transport protocol • Cured data format • Difficult to achieve message visualization • Dependent response to changing requirements, which constrains the rapid response of business opportunities, responded quickly to changes, and managing costs And maintenance costs continue to increase, but the effect is genera</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b="1" dirty="0" smtClean="0">
                <a:effectLst/>
              </a:rPr>
              <a:t>ESB?</a:t>
            </a:r>
            <a:endParaRPr lang="en-US" altLang="zh-CN" b="1" dirty="0" smtClean="0">
              <a:effectLst/>
            </a:endParaRPr>
          </a:p>
          <a:p>
            <a:pPr rtl="0"/>
            <a:r>
              <a:rPr lang="en-US" altLang="zh-CN" dirty="0" smtClean="0">
                <a:effectLst/>
              </a:rPr>
              <a:t>In order to solve the difficulties we encounter, the internationally accepted solution is through the ESB, that is, enterprise service bus.</a:t>
            </a:r>
            <a:br>
              <a:rPr lang="en-US" altLang="zh-CN" dirty="0" smtClean="0">
                <a:effectLst/>
              </a:rPr>
            </a:br>
            <a:r>
              <a:rPr lang="en-US" altLang="zh-CN" dirty="0" smtClean="0">
                <a:effectLst/>
              </a:rPr>
              <a:t>It is the traditional middleware technology and XML, Web services and other technologies combined product. ESB provides the most basic connection hub in the network, is to build the necessary elements of the enterprise nervous system. The emergence of the ESB has changed the traditional software architecture, can provide more than traditional middleware products cheaper solutions, but it can also eliminate the technical differences between different applications, so that different application servers to coordinate the operation, to achieve a different service Communication and integration.</a:t>
            </a:r>
            <a:endParaRPr lang="en-US" altLang="zh-CN" dirty="0" smtClean="0">
              <a:effectLst/>
            </a:endParaRPr>
          </a:p>
          <a:p>
            <a:pPr marL="0" indent="0" defTabSz="456565">
              <a:lnSpc>
                <a:spcPct val="200000"/>
              </a:lnSpc>
              <a:buFont typeface="Arial" panose="020B0604020202020204" pitchFamily="34" charset="0"/>
              <a:buNone/>
            </a:pPr>
            <a:r>
              <a:rPr lang="en-US" altLang="zh-CN" sz="1200" b="1" dirty="0" smtClean="0"/>
              <a:t>Low coupling </a:t>
            </a:r>
            <a:endParaRPr lang="en-US" altLang="zh-CN" sz="1200" b="1" dirty="0" smtClean="0"/>
          </a:p>
          <a:p>
            <a:pPr defTabSz="456565">
              <a:lnSpc>
                <a:spcPct val="200000"/>
              </a:lnSpc>
            </a:pPr>
            <a:r>
              <a:rPr lang="en-US" altLang="zh-CN" sz="1200" dirty="0" smtClean="0"/>
              <a:t>P2P (Point-to-point) integration  now all talk to the bus</a:t>
            </a:r>
            <a:endParaRPr lang="en-US" altLang="zh-CN" sz="1200" dirty="0" smtClean="0"/>
          </a:p>
          <a:p>
            <a:pPr defTabSz="456565">
              <a:lnSpc>
                <a:spcPct val="200000"/>
              </a:lnSpc>
            </a:pPr>
            <a:r>
              <a:rPr lang="en-US" altLang="zh-CN" sz="1200" b="1" dirty="0" smtClean="0"/>
              <a:t>Service reusability greatly improved:</a:t>
            </a:r>
            <a:endParaRPr lang="en-US" altLang="zh-CN" sz="1200" b="1" dirty="0" smtClean="0"/>
          </a:p>
          <a:p>
            <a:pPr defTabSz="456565">
              <a:lnSpc>
                <a:spcPct val="200000"/>
              </a:lnSpc>
            </a:pPr>
            <a:r>
              <a:rPr lang="en-US" altLang="zh-CN" sz="1200" dirty="0" smtClean="0"/>
              <a:t>More configuration rather than integration coding</a:t>
            </a:r>
            <a:endParaRPr lang="en-US" altLang="zh-CN" sz="1200" dirty="0" smtClean="0"/>
          </a:p>
          <a:p>
            <a:pPr marL="0" marR="0" indent="0" algn="l" defTabSz="456565" rtl="0" eaLnBrk="1" fontAlgn="auto" latinLnBrk="0" hangingPunct="1">
              <a:lnSpc>
                <a:spcPct val="200000"/>
              </a:lnSpc>
              <a:spcBef>
                <a:spcPts val="0"/>
              </a:spcBef>
              <a:spcAft>
                <a:spcPts val="0"/>
              </a:spcAft>
              <a:buClrTx/>
              <a:buSzTx/>
              <a:buFontTx/>
              <a:buNone/>
              <a:defRPr/>
            </a:pPr>
            <a:r>
              <a:rPr lang="en-US" altLang="zh-CN" sz="1200" b="1" dirty="0" smtClean="0"/>
              <a:t>Service scalability is greatly improved</a:t>
            </a:r>
            <a:endParaRPr lang="en-US" altLang="zh-CN" sz="1200" b="1" dirty="0" smtClean="0"/>
          </a:p>
          <a:p>
            <a:pPr defTabSz="456565">
              <a:lnSpc>
                <a:spcPct val="200000"/>
              </a:lnSpc>
            </a:pPr>
            <a:r>
              <a:rPr lang="en-US" altLang="zh-CN" sz="1200" dirty="0" smtClean="0"/>
              <a:t>Easy plug-in and plug-out</a:t>
            </a:r>
            <a:endParaRPr lang="en-US" altLang="zh-CN" sz="1200" dirty="0" smtClean="0"/>
          </a:p>
          <a:p>
            <a:pPr defTabSz="456565">
              <a:lnSpc>
                <a:spcPct val="200000"/>
              </a:lnSpc>
            </a:pPr>
            <a:endParaRPr lang="en-US" altLang="zh-CN" sz="1200" dirty="0" smtClean="0"/>
          </a:p>
          <a:p>
            <a:pPr rtl="0"/>
            <a:endParaRPr lang="en-US" altLang="zh-CN" dirty="0">
              <a:effectLst/>
            </a:endParaRPr>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Wingdings" panose="05000000000000000000" pitchFamily="2" charset="2"/>
              <a:buChar char="ü"/>
            </a:pPr>
            <a:r>
              <a:rPr lang="en-US" altLang="zh-CN" b="1" dirty="0" smtClean="0"/>
              <a:t>Low cost and high efficiency</a:t>
            </a:r>
            <a:r>
              <a:rPr lang="zh-CN" altLang="en-US" b="1" dirty="0" smtClean="0"/>
              <a:t>，</a:t>
            </a:r>
            <a:r>
              <a:rPr lang="en-US" altLang="zh-CN" dirty="0" smtClean="0"/>
              <a:t>On-demand computing services and High development efficiency make work flow Intelligent and automated.</a:t>
            </a:r>
            <a:endParaRPr lang="en-US" altLang="zh-CN" dirty="0" smtClean="0"/>
          </a:p>
          <a:p>
            <a:pPr marL="285750" indent="-285750">
              <a:lnSpc>
                <a:spcPct val="150000"/>
              </a:lnSpc>
              <a:buFont typeface="Wingdings" panose="05000000000000000000" pitchFamily="2" charset="2"/>
              <a:buChar char="ü"/>
            </a:pPr>
            <a:r>
              <a:rPr lang="en-US" altLang="zh-CN" b="1" dirty="0" smtClean="0"/>
              <a:t>ESB make smart decisions,</a:t>
            </a:r>
            <a:r>
              <a:rPr lang="en-US" altLang="zh-CN" dirty="0" smtClean="0"/>
              <a:t>  Real-time analysis and big data support our decisions.</a:t>
            </a:r>
            <a:endParaRPr lang="en-US" altLang="zh-CN" dirty="0" smtClean="0"/>
          </a:p>
          <a:p>
            <a:pPr marL="285750" indent="-285750">
              <a:lnSpc>
                <a:spcPct val="150000"/>
              </a:lnSpc>
              <a:buFont typeface="Wingdings" panose="05000000000000000000" pitchFamily="2" charset="2"/>
              <a:buChar char="ü"/>
            </a:pPr>
            <a:r>
              <a:rPr lang="en-US" altLang="zh-CN" b="1" dirty="0" smtClean="0"/>
              <a:t>Data integration, </a:t>
            </a:r>
            <a:r>
              <a:rPr lang="en-US" altLang="zh-CN" dirty="0" smtClean="0"/>
              <a:t>ESB can easily integrate existing services and Cloud Service ,help enterprise implement business price. </a:t>
            </a:r>
            <a:endParaRPr lang="en-US" altLang="zh-CN" dirty="0" smtClean="0"/>
          </a:p>
          <a:p>
            <a:pPr marL="285750" indent="-285750">
              <a:lnSpc>
                <a:spcPct val="150000"/>
              </a:lnSpc>
              <a:buFont typeface="Wingdings" panose="05000000000000000000" pitchFamily="2" charset="2"/>
              <a:buChar char="ü"/>
            </a:pPr>
            <a:r>
              <a:rPr lang="en-US" altLang="zh-CN" b="1" dirty="0" smtClean="0"/>
              <a:t>Maintainability, scalability, and stability, </a:t>
            </a:r>
            <a:r>
              <a:rPr lang="en-US" altLang="zh-CN" dirty="0" smtClean="0"/>
              <a:t>ESB relies on the advantages of cloud computing to avoid the risk of a single point of failure, loosely coupled architecture to help expand and maintain.</a:t>
            </a:r>
            <a:endParaRPr lang="en-US" altLang="zh-CN" dirty="0" smtClean="0"/>
          </a:p>
          <a:p>
            <a:pPr rtl="0"/>
            <a:endParaRPr lang="en-US" altLang="zh-CN" dirty="0">
              <a:effectLst/>
            </a:endParaRPr>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6565" rtl="0" eaLnBrk="1" fontAlgn="auto" latinLnBrk="0" hangingPunct="1">
              <a:lnSpc>
                <a:spcPct val="130000"/>
              </a:lnSpc>
              <a:spcBef>
                <a:spcPts val="0"/>
              </a:spcBef>
              <a:spcAft>
                <a:spcPts val="0"/>
              </a:spcAft>
              <a:buClrTx/>
              <a:buSzTx/>
              <a:buFontTx/>
              <a:buNone/>
              <a:defRPr/>
            </a:pPr>
            <a:r>
              <a:rPr lang="en-US" altLang="zh-CN" b="1" dirty="0" smtClean="0"/>
              <a:t>The main features of Mule ESB are as follows:</a:t>
            </a:r>
            <a:endParaRPr lang="en-US" altLang="zh-CN" b="1" dirty="0" smtClean="0"/>
          </a:p>
          <a:p>
            <a:pPr marL="0" marR="0" indent="0" algn="l" defTabSz="456565" rtl="0" eaLnBrk="1" fontAlgn="auto" latinLnBrk="0" hangingPunct="1">
              <a:lnSpc>
                <a:spcPct val="130000"/>
              </a:lnSpc>
              <a:spcBef>
                <a:spcPts val="0"/>
              </a:spcBef>
              <a:spcAft>
                <a:spcPts val="0"/>
              </a:spcAft>
              <a:buClrTx/>
              <a:buSzTx/>
              <a:buFontTx/>
              <a:buNone/>
              <a:defRPr/>
            </a:pPr>
            <a:r>
              <a:rPr lang="en-US" altLang="zh-CN" dirty="0" smtClean="0"/>
              <a:t>A. Service intermediary</a:t>
            </a:r>
            <a:br>
              <a:rPr lang="en-US" altLang="zh-CN" dirty="0" smtClean="0"/>
            </a:br>
            <a:r>
              <a:rPr lang="en-US" altLang="zh-CN" dirty="0" smtClean="0"/>
              <a:t>The business logic and the message to send separation, shielding the service message format and protocol, to provide any location of the service call to provide protocol bridge.</a:t>
            </a:r>
            <a:br>
              <a:rPr lang="en-US" altLang="zh-CN" dirty="0" smtClean="0"/>
            </a:br>
            <a:r>
              <a:rPr lang="en-US" altLang="zh-CN" dirty="0" smtClean="0"/>
              <a:t>B. Data conversion</a:t>
            </a:r>
            <a:br>
              <a:rPr lang="en-US" altLang="zh-CN" dirty="0" smtClean="0"/>
            </a:br>
            <a:r>
              <a:rPr lang="en-US" altLang="zh-CN" dirty="0" smtClean="0"/>
              <a:t>Exchanging load content of information operations messages in different formats, including encryption, compression, and transcoding; and formatting messages between heterogeneous transport protocol data types.</a:t>
            </a:r>
            <a:br>
              <a:rPr lang="en-US" altLang="zh-CN" dirty="0" smtClean="0"/>
            </a:br>
            <a:r>
              <a:rPr lang="en-US" altLang="zh-CN" dirty="0" smtClean="0"/>
              <a:t>C. Message routing</a:t>
            </a:r>
            <a:br>
              <a:rPr lang="en-US" altLang="zh-CN" dirty="0" smtClean="0"/>
            </a:br>
            <a:r>
              <a:rPr lang="en-US" altLang="zh-CN" dirty="0" smtClean="0"/>
              <a:t>Based on the message content and complex rules routing messages, to achieve the message filtering, aggregation and reordering serial number.</a:t>
            </a:r>
            <a:br>
              <a:rPr lang="en-US" altLang="zh-CN" dirty="0" smtClean="0"/>
            </a:br>
            <a:r>
              <a:rPr lang="en-US" altLang="zh-CN" dirty="0" smtClean="0"/>
              <a:t>D. Service creation and hosting</a:t>
            </a:r>
            <a:br>
              <a:rPr lang="en-US" altLang="zh-CN" dirty="0" smtClean="0"/>
            </a:br>
            <a:r>
              <a:rPr lang="en-US" altLang="zh-CN" dirty="0" smtClean="0"/>
              <a:t>Exposure Endpoints, EJB, Spring Bean, and POJO as services, as a lightweight service container for hosting services.</a:t>
            </a:r>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6565" rtl="0" eaLnBrk="1" fontAlgn="auto" latinLnBrk="0" hangingPunct="1">
              <a:lnSpc>
                <a:spcPct val="130000"/>
              </a:lnSpc>
              <a:spcBef>
                <a:spcPts val="0"/>
              </a:spcBef>
              <a:spcAft>
                <a:spcPts val="0"/>
              </a:spcAft>
              <a:buClrTx/>
              <a:buSzTx/>
              <a:buFontTx/>
              <a:buNone/>
              <a:defRPr/>
            </a:pPr>
            <a:r>
              <a:rPr lang="en-US" altLang="zh-CN" sz="1200" b="1" kern="0" dirty="0" smtClean="0">
                <a:solidFill>
                  <a:srgbClr val="445469"/>
                </a:solidFill>
                <a:latin typeface="Calibri" panose="020F0502020204030204" pitchFamily="34" charset="0"/>
                <a:ea typeface="微软雅黑" panose="020B0503020204020204" charset="-122"/>
                <a:sym typeface="+mn-ea"/>
              </a:rPr>
              <a:t>What is Mule ?</a:t>
            </a:r>
            <a:endParaRPr lang="en-US" altLang="zh-CN" sz="1200" dirty="0" smtClean="0">
              <a:solidFill>
                <a:srgbClr val="103154"/>
              </a:solidFill>
              <a:latin typeface="Century Gothic" panose="020B0502020202020204"/>
              <a:ea typeface="微软雅黑" panose="020B0503020204020204" charset="-122"/>
            </a:endParaRPr>
          </a:p>
          <a:p>
            <a:pPr defTabSz="456565">
              <a:lnSpc>
                <a:spcPct val="130000"/>
              </a:lnSpc>
            </a:pPr>
            <a:r>
              <a:rPr lang="en-US" altLang="zh-CN" sz="1200" dirty="0" smtClean="0">
                <a:solidFill>
                  <a:srgbClr val="103154"/>
                </a:solidFill>
                <a:latin typeface="Century Gothic" panose="020B0502020202020204"/>
                <a:ea typeface="微软雅黑" panose="020B0503020204020204" charset="-122"/>
              </a:rPr>
              <a:t>Mule</a:t>
            </a:r>
            <a:r>
              <a:rPr lang="zh-CN" altLang="en-US" sz="1200" dirty="0" smtClean="0">
                <a:solidFill>
                  <a:srgbClr val="103154"/>
                </a:solidFill>
                <a:latin typeface="Century Gothic" panose="020B0502020202020204"/>
                <a:ea typeface="微软雅黑" panose="020B0503020204020204" charset="-122"/>
              </a:rPr>
              <a:t>， </a:t>
            </a:r>
            <a:r>
              <a:rPr lang="en-US" altLang="zh-CN" sz="1200" dirty="0" smtClean="0">
                <a:solidFill>
                  <a:srgbClr val="103154"/>
                </a:solidFill>
                <a:latin typeface="Century Gothic" panose="020B0502020202020204"/>
                <a:ea typeface="微软雅黑" panose="020B0503020204020204" charset="-122"/>
              </a:rPr>
              <a:t>the runtime engine of </a:t>
            </a:r>
            <a:r>
              <a:rPr lang="en-US" altLang="zh-CN" sz="1200" smtClean="0">
                <a:solidFill>
                  <a:srgbClr val="103154"/>
                </a:solidFill>
                <a:latin typeface="Century Gothic" panose="020B0502020202020204"/>
                <a:ea typeface="微软雅黑" panose="020B0503020204020204" charset="-122"/>
              </a:rPr>
              <a:t>Anypoint</a:t>
            </a:r>
            <a:r>
              <a:rPr lang="en-US" altLang="zh-CN" sz="1200" dirty="0" smtClean="0">
                <a:solidFill>
                  <a:srgbClr val="103154"/>
                </a:solidFill>
                <a:latin typeface="Century Gothic" panose="020B0502020202020204"/>
                <a:ea typeface="微软雅黑" panose="020B0503020204020204" charset="-122"/>
              </a:rPr>
              <a:t> Platform, is a lightweight Java-based enterprise service bus (ESB) and integration platform that allows developers to connect applications together quickly and easily, enabling them to exchange data. It enables easy integration of existing systems, regardless of the different technologies that the applications use, including JMS, Web Services, JDBC, HTTP, and more. The ESB can be deployed anywhere, can integrate and orchestrate events in real time or in batch, and has universal connectivity.</a:t>
            </a:r>
            <a:endParaRPr lang="en-US" altLang="zh-CN" sz="1200" dirty="0" smtClean="0">
              <a:solidFill>
                <a:srgbClr val="103154"/>
              </a:solidFill>
              <a:latin typeface="Century Gothic" panose="020B0502020202020204"/>
              <a:ea typeface="微软雅黑" panose="020B0503020204020204" charset="-122"/>
            </a:endParaRPr>
          </a:p>
          <a:p>
            <a:pPr defTabSz="456565">
              <a:lnSpc>
                <a:spcPct val="130000"/>
              </a:lnSpc>
            </a:pPr>
            <a:endParaRPr lang="en-US" altLang="zh-CN" sz="1200" dirty="0" smtClean="0">
              <a:solidFill>
                <a:srgbClr val="103154"/>
              </a:solidFill>
              <a:latin typeface="Century Gothic" panose="020B0502020202020204"/>
              <a:ea typeface="微软雅黑" panose="020B0503020204020204" charset="-122"/>
            </a:endParaRPr>
          </a:p>
          <a:p>
            <a:pPr defTabSz="456565">
              <a:lnSpc>
                <a:spcPct val="130000"/>
              </a:lnSpc>
            </a:pPr>
            <a:r>
              <a:rPr lang="en-US" altLang="zh-CN" sz="1200" dirty="0" smtClean="0">
                <a:solidFill>
                  <a:srgbClr val="103154"/>
                </a:solidFill>
                <a:latin typeface="Century Gothic" panose="020B0502020202020204"/>
                <a:ea typeface="微软雅黑" panose="020B0503020204020204" charset="-122"/>
              </a:rPr>
              <a:t>Mule is lightweight but highly scalable, allowing you to start small and connect more applications over time. The ESB manages all the interactions between applications and components transparently, regardless of whether they exist in the same virtual machine or over the Internet, and regardless of the underlying transport protocol used.</a:t>
            </a:r>
            <a:endParaRPr lang="en-US" altLang="zh-CN" sz="1200" dirty="0" smtClean="0">
              <a:solidFill>
                <a:srgbClr val="103154"/>
              </a:solidFill>
              <a:latin typeface="Century Gothic" panose="020B0502020202020204"/>
              <a:ea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C6CDCA2B-51A2-41A2-A7E4-0961F8DD1AD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descr="母版背景图片02"/>
          <p:cNvPicPr>
            <a:picLocks noChangeAspect="1"/>
          </p:cNvPicPr>
          <p:nvPr userDrawn="1"/>
        </p:nvPicPr>
        <p:blipFill>
          <a:blip r:embed="rId2"/>
          <a:stretch>
            <a:fillRect/>
          </a:stretch>
        </p:blipFill>
        <p:spPr>
          <a:xfrm>
            <a:off x="-20320" y="-17145"/>
            <a:ext cx="12217400" cy="6872605"/>
          </a:xfrm>
          <a:prstGeom prst="rect">
            <a:avLst/>
          </a:prstGeom>
        </p:spPr>
      </p:pic>
      <p:sp>
        <p:nvSpPr>
          <p:cNvPr id="2" name="Title 1"/>
          <p:cNvSpPr>
            <a:spLocks noGrp="1"/>
          </p:cNvSpPr>
          <p:nvPr>
            <p:ph type="title"/>
          </p:nvPr>
        </p:nvSpPr>
        <p:spPr>
          <a:xfrm>
            <a:off x="831850" y="2296160"/>
            <a:ext cx="10515600" cy="1372235"/>
          </a:xfrm>
        </p:spPr>
        <p:txBody>
          <a:bodyPr anchor="b">
            <a:normAutofit/>
          </a:bodyPr>
          <a:lstStyle>
            <a:lvl1pPr algn="ctr">
              <a:defRPr sz="44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809683" y="3932555"/>
            <a:ext cx="4572635" cy="619125"/>
          </a:xfrm>
          <a:solidFill>
            <a:schemeClr val="tx2">
              <a:lumMod val="60000"/>
              <a:lumOff val="40000"/>
            </a:schemeClr>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838200" y="6356350"/>
            <a:ext cx="2743200" cy="365125"/>
          </a:xfrm>
        </p:spPr>
        <p:txBody>
          <a:bodyPr/>
          <a:lstStyle/>
          <a:p>
            <a:fld id="{B2F1EB0F-D675-4547-A55F-C73694EFFF40}" type="datetimeFigureOut">
              <a:rPr lang="zh-CN" altLang="en-US" smtClean="0"/>
            </a:fld>
            <a:endParaRPr lang="zh-CN" altLang="en-US"/>
          </a:p>
        </p:txBody>
      </p:sp>
      <p:sp>
        <p:nvSpPr>
          <p:cNvPr id="5" name="Footer Placeholder 4"/>
          <p:cNvSpPr>
            <a:spLocks noGrp="1"/>
          </p:cNvSpPr>
          <p:nvPr>
            <p:ph type="ftr" sz="quarter" idx="11"/>
          </p:nvPr>
        </p:nvSpPr>
        <p:spPr>
          <a:xfrm>
            <a:off x="4038600" y="6356350"/>
            <a:ext cx="4114800" cy="365125"/>
          </a:xfrm>
        </p:spPr>
        <p:txBody>
          <a:bodyPr/>
          <a:lstStyle/>
          <a:p>
            <a:endParaRPr lang="zh-CN" altLang="en-US"/>
          </a:p>
        </p:txBody>
      </p:sp>
      <p:sp>
        <p:nvSpPr>
          <p:cNvPr id="6" name="Slide Number Placeholder 5"/>
          <p:cNvSpPr>
            <a:spLocks noGrp="1"/>
          </p:cNvSpPr>
          <p:nvPr>
            <p:ph type="sldNum" sz="quarter" idx="12"/>
          </p:nvPr>
        </p:nvSpPr>
        <p:spPr>
          <a:xfrm>
            <a:off x="8610600" y="6356350"/>
            <a:ext cx="2743200" cy="365125"/>
          </a:xfrm>
        </p:spPr>
        <p:txBody>
          <a:bodyPr/>
          <a:lstStyle/>
          <a:p>
            <a:fld id="{7501D028-D149-4DF2-8800-59B2BE0D9F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descr="母版背景图片"/>
          <p:cNvPicPr>
            <a:picLocks noChangeAspect="1"/>
          </p:cNvPicPr>
          <p:nvPr userDrawn="1"/>
        </p:nvPicPr>
        <p:blipFill>
          <a:blip r:embed="rId3"/>
          <a:stretch>
            <a:fillRect/>
          </a:stretch>
        </p:blipFill>
        <p:spPr>
          <a:xfrm>
            <a:off x="-12700" y="635"/>
            <a:ext cx="12190730" cy="6857365"/>
          </a:xfrm>
          <a:prstGeom prst="rect">
            <a:avLst/>
          </a:prstGeom>
        </p:spPr>
      </p:pic>
      <p:sp>
        <p:nvSpPr>
          <p:cNvPr id="13" name="任意多边形 12"/>
          <p:cNvSpPr/>
          <p:nvPr/>
        </p:nvSpPr>
        <p:spPr>
          <a:xfrm>
            <a:off x="2088005" y="2826630"/>
            <a:ext cx="7989571" cy="1064747"/>
          </a:xfrm>
          <a:custGeom>
            <a:avLst/>
            <a:gdLst>
              <a:gd name="connsiteX0" fmla="*/ 304800 w 4800600"/>
              <a:gd name="connsiteY0" fmla="*/ 0 h 640080"/>
              <a:gd name="connsiteX1" fmla="*/ 4800600 w 4800600"/>
              <a:gd name="connsiteY1" fmla="*/ 7620 h 640080"/>
              <a:gd name="connsiteX2" fmla="*/ 4495800 w 4800600"/>
              <a:gd name="connsiteY2" fmla="*/ 640080 h 640080"/>
              <a:gd name="connsiteX3" fmla="*/ 0 w 4800600"/>
              <a:gd name="connsiteY3" fmla="*/ 640080 h 640080"/>
              <a:gd name="connsiteX4" fmla="*/ 304800 w 4800600"/>
              <a:gd name="connsiteY4" fmla="*/ 0 h 64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640080">
                <a:moveTo>
                  <a:pt x="304800" y="0"/>
                </a:moveTo>
                <a:lnTo>
                  <a:pt x="4800600" y="7620"/>
                </a:lnTo>
                <a:lnTo>
                  <a:pt x="4495800" y="640080"/>
                </a:lnTo>
                <a:lnTo>
                  <a:pt x="0" y="640080"/>
                </a:lnTo>
                <a:lnTo>
                  <a:pt x="304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sz="4400" i="1" dirty="0">
              <a:solidFill>
                <a:srgbClr val="FFFFFF"/>
              </a:solidFill>
              <a:latin typeface="Bodoni MT Black" panose="02070A03080606020203" pitchFamily="18" charset="0"/>
              <a:ea typeface="HanWangWCL10" panose="02020500000000000000" pitchFamily="18" charset="-120"/>
              <a:cs typeface="Aharoni" panose="02010803020104030203" pitchFamily="2" charset="-79"/>
            </a:endParaRPr>
          </a:p>
        </p:txBody>
      </p:sp>
      <p:sp>
        <p:nvSpPr>
          <p:cNvPr id="14" name="任意多边形 13"/>
          <p:cNvSpPr/>
          <p:nvPr/>
        </p:nvSpPr>
        <p:spPr>
          <a:xfrm>
            <a:off x="9631069" y="3117256"/>
            <a:ext cx="1154577" cy="914151"/>
          </a:xfrm>
          <a:custGeom>
            <a:avLst/>
            <a:gdLst>
              <a:gd name="connsiteX0" fmla="*/ 274320 w 693420"/>
              <a:gd name="connsiteY0" fmla="*/ 0 h 548640"/>
              <a:gd name="connsiteX1" fmla="*/ 693420 w 693420"/>
              <a:gd name="connsiteY1" fmla="*/ 7620 h 548640"/>
              <a:gd name="connsiteX2" fmla="*/ 449580 w 693420"/>
              <a:gd name="connsiteY2" fmla="*/ 259080 h 548640"/>
              <a:gd name="connsiteX3" fmla="*/ 571500 w 693420"/>
              <a:gd name="connsiteY3" fmla="*/ 548640 h 548640"/>
              <a:gd name="connsiteX4" fmla="*/ 0 w 693420"/>
              <a:gd name="connsiteY4" fmla="*/ 533400 h 548640"/>
              <a:gd name="connsiteX5" fmla="*/ 274320 w 69342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420" h="548640">
                <a:moveTo>
                  <a:pt x="274320" y="0"/>
                </a:moveTo>
                <a:lnTo>
                  <a:pt x="693420" y="7620"/>
                </a:lnTo>
                <a:lnTo>
                  <a:pt x="449580" y="259080"/>
                </a:lnTo>
                <a:lnTo>
                  <a:pt x="571500" y="548640"/>
                </a:lnTo>
                <a:lnTo>
                  <a:pt x="0" y="533400"/>
                </a:lnTo>
                <a:lnTo>
                  <a:pt x="2743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15" name="任意多边形 14"/>
          <p:cNvSpPr/>
          <p:nvPr/>
        </p:nvSpPr>
        <p:spPr>
          <a:xfrm flipH="1" flipV="1">
            <a:off x="1406355" y="2649612"/>
            <a:ext cx="1151935" cy="911509"/>
          </a:xfrm>
          <a:custGeom>
            <a:avLst/>
            <a:gdLst>
              <a:gd name="connsiteX0" fmla="*/ 274320 w 693420"/>
              <a:gd name="connsiteY0" fmla="*/ 0 h 548640"/>
              <a:gd name="connsiteX1" fmla="*/ 693420 w 693420"/>
              <a:gd name="connsiteY1" fmla="*/ 7620 h 548640"/>
              <a:gd name="connsiteX2" fmla="*/ 449580 w 693420"/>
              <a:gd name="connsiteY2" fmla="*/ 259080 h 548640"/>
              <a:gd name="connsiteX3" fmla="*/ 571500 w 693420"/>
              <a:gd name="connsiteY3" fmla="*/ 548640 h 548640"/>
              <a:gd name="connsiteX4" fmla="*/ 0 w 693420"/>
              <a:gd name="connsiteY4" fmla="*/ 533400 h 548640"/>
              <a:gd name="connsiteX5" fmla="*/ 274320 w 693420"/>
              <a:gd name="connsiteY5"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420" h="548640">
                <a:moveTo>
                  <a:pt x="274320" y="0"/>
                </a:moveTo>
                <a:lnTo>
                  <a:pt x="693420" y="7620"/>
                </a:lnTo>
                <a:lnTo>
                  <a:pt x="449580" y="259080"/>
                </a:lnTo>
                <a:lnTo>
                  <a:pt x="571500" y="548640"/>
                </a:lnTo>
                <a:lnTo>
                  <a:pt x="0" y="533400"/>
                </a:lnTo>
                <a:lnTo>
                  <a:pt x="27432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rgbClr val="FFFFFF"/>
              </a:solidFill>
            </a:endParaRPr>
          </a:p>
        </p:txBody>
      </p:sp>
      <p:sp>
        <p:nvSpPr>
          <p:cNvPr id="2" name="Title 1"/>
          <p:cNvSpPr>
            <a:spLocks noGrp="1"/>
          </p:cNvSpPr>
          <p:nvPr>
            <p:ph type="title" hasCustomPrompt="1"/>
          </p:nvPr>
        </p:nvSpPr>
        <p:spPr>
          <a:xfrm>
            <a:off x="2821858" y="2826630"/>
            <a:ext cx="6548284" cy="1064748"/>
          </a:xfrm>
        </p:spPr>
        <p:txBody>
          <a:bodyPr>
            <a:normAutofit/>
          </a:bodyPr>
          <a:lstStyle>
            <a:lvl1pPr algn="ctr">
              <a:defRPr sz="6600">
                <a:solidFill>
                  <a:schemeClr val="bg1"/>
                </a:solidFill>
              </a:defRPr>
            </a:lvl1pPr>
          </a:lstStyle>
          <a:p>
            <a:r>
              <a:rPr lang="zh-CN" altLang="en-US" dirty="0" smtClean="0"/>
              <a:t>编辑标题</a:t>
            </a:r>
            <a:endParaRPr lang="en-US" dirty="0"/>
          </a:p>
        </p:txBody>
      </p:sp>
      <p:sp>
        <p:nvSpPr>
          <p:cNvPr id="3" name="Date Placeholder 2"/>
          <p:cNvSpPr>
            <a:spLocks noGrp="1"/>
          </p:cNvSpPr>
          <p:nvPr>
            <p:ph type="dt" sz="half" idx="10"/>
          </p:nvPr>
        </p:nvSpPr>
        <p:spPr>
          <a:xfrm>
            <a:off x="838200" y="6356350"/>
            <a:ext cx="2743200" cy="365125"/>
          </a:xfrm>
        </p:spPr>
        <p:txBody>
          <a:bodyPr/>
          <a:lstStyle/>
          <a:p>
            <a:fld id="{B2F1EB0F-D675-4547-A55F-C73694EFFF40}" type="datetimeFigureOut">
              <a:rPr lang="zh-CN" altLang="en-US" smtClean="0"/>
            </a:fld>
            <a:endParaRPr lang="zh-CN" altLang="en-US"/>
          </a:p>
        </p:txBody>
      </p:sp>
      <p:sp>
        <p:nvSpPr>
          <p:cNvPr id="4" name="Footer Placeholder 3"/>
          <p:cNvSpPr>
            <a:spLocks noGrp="1"/>
          </p:cNvSpPr>
          <p:nvPr>
            <p:ph type="ftr" sz="quarter" idx="11"/>
          </p:nvPr>
        </p:nvSpPr>
        <p:spPr>
          <a:xfrm>
            <a:off x="4038600" y="6356350"/>
            <a:ext cx="4114800" cy="365125"/>
          </a:xfrm>
        </p:spPr>
        <p:txBody>
          <a:bodyPr/>
          <a:lstStyle/>
          <a:p>
            <a:endParaRPr lang="zh-CN" altLang="en-US"/>
          </a:p>
        </p:txBody>
      </p:sp>
      <p:sp>
        <p:nvSpPr>
          <p:cNvPr id="5" name="Slide Number Placeholder 4"/>
          <p:cNvSpPr>
            <a:spLocks noGrp="1"/>
          </p:cNvSpPr>
          <p:nvPr>
            <p:ph type="sldNum" sz="quarter" idx="12"/>
          </p:nvPr>
        </p:nvSpPr>
        <p:spPr>
          <a:xfrm>
            <a:off x="8610600" y="6356350"/>
            <a:ext cx="2743200" cy="365125"/>
          </a:xfrm>
        </p:spPr>
        <p:txBody>
          <a:bodyPr/>
          <a:lstStyle/>
          <a:p>
            <a:fld id="{7501D028-D149-4DF2-8800-59B2BE0D9F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600200"/>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09600" y="1600201"/>
            <a:ext cx="10972800" cy="4525963"/>
          </a:xfrm>
          <a:prstGeom prst="rect">
            <a:avLst/>
          </a:prstGeom>
        </p:spPr>
        <p:txBody>
          <a:bodyPr/>
          <a:lstStyle>
            <a:lvl5pPr>
              <a:defRPr/>
            </a:lvl5pPr>
            <a:lvl6pPr>
              <a:defRPr/>
            </a:lvl6pPr>
            <a:lvl7pPr>
              <a:defRPr/>
            </a:lvl7pPr>
            <a:lvl8pPr>
              <a:defRPr/>
            </a:lvl8pPr>
            <a:lvl9pPr>
              <a:buFont typeface="Arial" panose="020B0604020202020204" pitchFamily="34" charset="0"/>
              <a:buChar char="•"/>
              <a:defRPr/>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smtClean="0"/>
          </a:p>
        </p:txBody>
      </p:sp>
      <p:sp>
        <p:nvSpPr>
          <p:cNvPr id="4" name="Date Placeholder 3"/>
          <p:cNvSpPr>
            <a:spLocks noGrp="1"/>
          </p:cNvSpPr>
          <p:nvPr>
            <p:ph type="dt" sz="half" idx="10"/>
          </p:nvPr>
        </p:nvSpPr>
        <p:spPr>
          <a:xfrm>
            <a:off x="8484463" y="6356351"/>
            <a:ext cx="2781300" cy="365125"/>
          </a:xfrm>
          <a:prstGeom prst="rect">
            <a:avLst/>
          </a:prstGeom>
        </p:spPr>
        <p:txBody>
          <a:bodyPr/>
          <a:lstStyle/>
          <a:p>
            <a:fld id="{99916976-5D93-46E4-A98A-FAD63E4D0EA8}" type="datetimeFigureOut">
              <a:rPr lang="en-US" smtClean="0"/>
            </a:fld>
            <a:endParaRPr lang="en-US" dirty="0"/>
          </a:p>
        </p:txBody>
      </p:sp>
      <p:sp>
        <p:nvSpPr>
          <p:cNvPr id="5" name="Footer Placeholder 4"/>
          <p:cNvSpPr>
            <a:spLocks noGrp="1"/>
          </p:cNvSpPr>
          <p:nvPr>
            <p:ph type="ftr" sz="quarter" idx="11"/>
          </p:nvPr>
        </p:nvSpPr>
        <p:spPr>
          <a:xfrm>
            <a:off x="878887" y="6356351"/>
            <a:ext cx="3797300" cy="365125"/>
          </a:xfrm>
          <a:prstGeom prst="rect">
            <a:avLst/>
          </a:prstGeom>
        </p:spPr>
        <p:txBody>
          <a:bodyPr/>
          <a:lstStyle/>
          <a:p>
            <a:r>
              <a:rPr lang="en-US" smtClean="0"/>
              <a:t>
              </a:t>
            </a:r>
            <a:endParaRPr lang="en-US" dirty="0"/>
          </a:p>
        </p:txBody>
      </p:sp>
      <p:sp>
        <p:nvSpPr>
          <p:cNvPr id="6" name="Slide Number Placeholder 5"/>
          <p:cNvSpPr>
            <a:spLocks noGrp="1"/>
          </p:cNvSpPr>
          <p:nvPr>
            <p:ph type="sldNum" sz="quarter" idx="12"/>
          </p:nvPr>
        </p:nvSpPr>
        <p:spPr>
          <a:xfrm>
            <a:off x="11391038" y="6356351"/>
            <a:ext cx="749300" cy="365125"/>
          </a:xfrm>
          <a:prstGeom prst="rect">
            <a:avLst/>
          </a:prstGeom>
        </p:spPr>
        <p:txBody>
          <a:bodyPr/>
          <a:lstStyle/>
          <a:p>
            <a:fld id="{6D22F896-40B5-4ADD-8801-0D06FADFA095}"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075851"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7" name="Picture Placeholder 13"/>
          <p:cNvSpPr>
            <a:spLocks noGrp="1"/>
          </p:cNvSpPr>
          <p:nvPr>
            <p:ph type="pic" sz="quarter" idx="14"/>
          </p:nvPr>
        </p:nvSpPr>
        <p:spPr>
          <a:xfrm>
            <a:off x="3359647"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8" name="Picture Placeholder 13"/>
          <p:cNvSpPr>
            <a:spLocks noGrp="1"/>
          </p:cNvSpPr>
          <p:nvPr>
            <p:ph type="pic" sz="quarter" idx="15"/>
          </p:nvPr>
        </p:nvSpPr>
        <p:spPr>
          <a:xfrm>
            <a:off x="5643442"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9" name="Picture Placeholder 13"/>
          <p:cNvSpPr>
            <a:spLocks noGrp="1"/>
          </p:cNvSpPr>
          <p:nvPr>
            <p:ph type="pic" sz="quarter" idx="16"/>
          </p:nvPr>
        </p:nvSpPr>
        <p:spPr>
          <a:xfrm>
            <a:off x="7927238"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ig Image Placeholder">
    <p:spTree>
      <p:nvGrpSpPr>
        <p:cNvPr id="1" name=""/>
        <p:cNvGrpSpPr/>
        <p:nvPr/>
      </p:nvGrpSpPr>
      <p:grpSpPr>
        <a:xfrm>
          <a:off x="0" y="0"/>
          <a:ext cx="0" cy="0"/>
          <a:chOff x="0" y="0"/>
          <a:chExt cx="0" cy="0"/>
        </a:xfrm>
      </p:grpSpPr>
      <p:sp>
        <p:nvSpPr>
          <p:cNvPr id="22" name="Picture Placeholder 13"/>
          <p:cNvSpPr>
            <a:spLocks noGrp="1"/>
          </p:cNvSpPr>
          <p:nvPr>
            <p:ph type="pic" sz="quarter" idx="18"/>
          </p:nvPr>
        </p:nvSpPr>
        <p:spPr>
          <a:xfrm>
            <a:off x="2760469"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0" name="Picture Placeholder 13"/>
          <p:cNvSpPr>
            <a:spLocks noGrp="1"/>
          </p:cNvSpPr>
          <p:nvPr>
            <p:ph type="pic" sz="quarter" idx="16"/>
          </p:nvPr>
        </p:nvSpPr>
        <p:spPr>
          <a:xfrm>
            <a:off x="9905405"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5" name="Picture Placeholder 13"/>
          <p:cNvSpPr>
            <a:spLocks noGrp="1"/>
          </p:cNvSpPr>
          <p:nvPr>
            <p:ph type="pic" sz="quarter" idx="14"/>
          </p:nvPr>
        </p:nvSpPr>
        <p:spPr>
          <a:xfrm>
            <a:off x="7510957"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8" name="Picture Placeholder 13"/>
          <p:cNvSpPr>
            <a:spLocks noGrp="1"/>
          </p:cNvSpPr>
          <p:nvPr>
            <p:ph type="pic" sz="quarter" idx="15"/>
          </p:nvPr>
        </p:nvSpPr>
        <p:spPr>
          <a:xfrm>
            <a:off x="9905405"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7" name="Picture Placeholder 13"/>
          <p:cNvSpPr>
            <a:spLocks noGrp="1"/>
          </p:cNvSpPr>
          <p:nvPr>
            <p:ph type="pic" sz="quarter" idx="13"/>
          </p:nvPr>
        </p:nvSpPr>
        <p:spPr>
          <a:xfrm>
            <a:off x="5128492"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1" name="Picture Placeholder 13"/>
          <p:cNvSpPr>
            <a:spLocks noGrp="1"/>
          </p:cNvSpPr>
          <p:nvPr>
            <p:ph type="pic" sz="quarter" idx="17"/>
          </p:nvPr>
        </p:nvSpPr>
        <p:spPr>
          <a:xfrm>
            <a:off x="5128492"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ortfolio One">
    <p:spTree>
      <p:nvGrpSpPr>
        <p:cNvPr id="1" name=""/>
        <p:cNvGrpSpPr/>
        <p:nvPr/>
      </p:nvGrpSpPr>
      <p:grpSpPr>
        <a:xfrm>
          <a:off x="0" y="0"/>
          <a:ext cx="0" cy="0"/>
          <a:chOff x="0" y="0"/>
          <a:chExt cx="0" cy="0"/>
        </a:xfrm>
      </p:grpSpPr>
      <p:sp>
        <p:nvSpPr>
          <p:cNvPr id="24" name="Picture Placeholder 13"/>
          <p:cNvSpPr>
            <a:spLocks noGrp="1"/>
          </p:cNvSpPr>
          <p:nvPr>
            <p:ph type="pic" sz="quarter" idx="10"/>
          </p:nvPr>
        </p:nvSpPr>
        <p:spPr>
          <a:xfrm>
            <a:off x="770932"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25" name="Picture Placeholder 13"/>
          <p:cNvSpPr>
            <a:spLocks noGrp="1"/>
          </p:cNvSpPr>
          <p:nvPr>
            <p:ph type="pic" sz="quarter" idx="11"/>
          </p:nvPr>
        </p:nvSpPr>
        <p:spPr>
          <a:xfrm>
            <a:off x="2511028"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1" name="Picture Placeholder 13"/>
          <p:cNvSpPr>
            <a:spLocks noGrp="1"/>
          </p:cNvSpPr>
          <p:nvPr>
            <p:ph type="pic" sz="quarter" idx="12"/>
          </p:nvPr>
        </p:nvSpPr>
        <p:spPr>
          <a:xfrm>
            <a:off x="770932"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3" name="Picture Placeholder 13"/>
          <p:cNvSpPr>
            <a:spLocks noGrp="1"/>
          </p:cNvSpPr>
          <p:nvPr>
            <p:ph type="pic" sz="quarter" idx="13"/>
          </p:nvPr>
        </p:nvSpPr>
        <p:spPr>
          <a:xfrm>
            <a:off x="2511028"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8" name="Picture Placeholder 13"/>
          <p:cNvSpPr>
            <a:spLocks noGrp="1"/>
          </p:cNvSpPr>
          <p:nvPr>
            <p:ph type="pic" sz="quarter" idx="14"/>
          </p:nvPr>
        </p:nvSpPr>
        <p:spPr>
          <a:xfrm>
            <a:off x="8106090"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9" name="Picture Placeholder 13"/>
          <p:cNvSpPr>
            <a:spLocks noGrp="1"/>
          </p:cNvSpPr>
          <p:nvPr>
            <p:ph type="pic" sz="quarter" idx="15"/>
          </p:nvPr>
        </p:nvSpPr>
        <p:spPr>
          <a:xfrm>
            <a:off x="9846185"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0" name="Picture Placeholder 13"/>
          <p:cNvSpPr>
            <a:spLocks noGrp="1"/>
          </p:cNvSpPr>
          <p:nvPr>
            <p:ph type="pic" sz="quarter" idx="16"/>
          </p:nvPr>
        </p:nvSpPr>
        <p:spPr>
          <a:xfrm>
            <a:off x="8106090"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1" name="Picture Placeholder 13"/>
          <p:cNvSpPr>
            <a:spLocks noGrp="1"/>
          </p:cNvSpPr>
          <p:nvPr>
            <p:ph type="pic" sz="quarter" idx="17"/>
          </p:nvPr>
        </p:nvSpPr>
        <p:spPr>
          <a:xfrm>
            <a:off x="9846185"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12" name="Picture Placeholder 17"/>
          <p:cNvSpPr>
            <a:spLocks noGrp="1"/>
          </p:cNvSpPr>
          <p:nvPr>
            <p:ph type="pic" sz="quarter" idx="14"/>
          </p:nvPr>
        </p:nvSpPr>
        <p:spPr>
          <a:xfrm>
            <a:off x="3713560" y="2773684"/>
            <a:ext cx="4702295" cy="2962484"/>
          </a:xfrm>
          <a:prstGeom prst="rect">
            <a:avLst/>
          </a:prstGeom>
        </p:spPr>
        <p:txBody>
          <a:bodyPr>
            <a:normAutofit/>
          </a:bodyPr>
          <a:lstStyle>
            <a:lvl1pPr marL="0" indent="0">
              <a:buNone/>
              <a:defRPr sz="1400">
                <a:solidFill>
                  <a:schemeClr val="tx1"/>
                </a:solidFill>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ptop">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6" y="2489881"/>
            <a:ext cx="3005171" cy="1860666"/>
          </a:xfrm>
          <a:prstGeom prst="rect">
            <a:avLst/>
          </a:prstGeom>
        </p:spPr>
        <p:txBody>
          <a:bodyPr>
            <a:normAutofit/>
          </a:bodyPr>
          <a:lstStyle>
            <a:lvl1pPr marL="0" indent="0">
              <a:buNone/>
              <a:defRPr sz="1000">
                <a:latin typeface="Calibri Light" panose="020F0302020204030204"/>
                <a:cs typeface="Calibri Light" panose="020F0302020204030204"/>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1402735" y="1935281"/>
            <a:ext cx="4031978" cy="2263140"/>
          </a:xfrm>
          <a:prstGeom prst="rect">
            <a:avLst/>
          </a:prstGeom>
          <a:noFill/>
        </p:spPr>
        <p:txBody>
          <a:bodyPr rtlCol="0">
            <a:normAutofit/>
          </a:bodyPr>
          <a:lstStyle>
            <a:lvl1pPr marL="0" indent="0" algn="ctr">
              <a:buNone/>
              <a:defRPr>
                <a:solidFill>
                  <a:schemeClr val="bg1">
                    <a:lumMod val="75000"/>
                  </a:schemeClr>
                </a:solidFill>
                <a:latin typeface="+mj-lt"/>
              </a:defRPr>
            </a:lvl1pPr>
          </a:lstStyle>
          <a:p>
            <a:pPr lvl="0"/>
            <a:endParaRPr lang="en-US" noProof="0"/>
          </a:p>
        </p:txBody>
      </p:sp>
      <p:sp>
        <p:nvSpPr>
          <p:cNvPr id="9" name="Picture Placeholder 17"/>
          <p:cNvSpPr>
            <a:spLocks noGrp="1"/>
          </p:cNvSpPr>
          <p:nvPr>
            <p:ph type="pic" sz="quarter" idx="16"/>
          </p:nvPr>
        </p:nvSpPr>
        <p:spPr>
          <a:xfrm>
            <a:off x="6731357" y="1935281"/>
            <a:ext cx="4031978" cy="2263140"/>
          </a:xfrm>
          <a:prstGeom prst="rect">
            <a:avLst/>
          </a:prstGeom>
          <a:noFill/>
        </p:spPr>
        <p:txBody>
          <a:bodyPr rtlCol="0">
            <a:normAutofit/>
          </a:bodyPr>
          <a:lstStyle>
            <a:lvl1pPr marL="0" indent="0" algn="ctr">
              <a:buNone/>
              <a:defRPr>
                <a:solidFill>
                  <a:schemeClr val="bg1">
                    <a:lumMod val="75000"/>
                  </a:schemeClr>
                </a:solidFill>
                <a:latin typeface="+mj-lt"/>
              </a:defRPr>
            </a:lvl1pPr>
          </a:lstStyle>
          <a:p>
            <a:pPr lvl="0"/>
            <a:endParaRPr lang="en-US" noProof="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2.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hdr="0" ftr="0" dt="0"/>
  <p:txStyles>
    <p:titleStyle>
      <a:lvl1pPr algn="l" defTabSz="913765"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0.xml"/><Relationship Id="rId7" Type="http://schemas.openxmlformats.org/officeDocument/2006/relationships/tags" Target="../tags/tag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0.xml"/><Relationship Id="rId4" Type="http://schemas.openxmlformats.org/officeDocument/2006/relationships/tags" Target="../tags/tag23.xml"/><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tags" Target="../tags/tag24.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png"/><Relationship Id="rId10" Type="http://schemas.openxmlformats.org/officeDocument/2006/relationships/notesSlide" Target="../notesSlides/notesSlide1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5.xml"/><Relationship Id="rId2" Type="http://schemas.openxmlformats.org/officeDocument/2006/relationships/image" Target="../media/image7.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5.xml"/><Relationship Id="rId4" Type="http://schemas.openxmlformats.org/officeDocument/2006/relationships/image" Target="../media/image7.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7.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5.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0.xml"/><Relationship Id="rId7" Type="http://schemas.openxmlformats.org/officeDocument/2006/relationships/tags" Target="../tags/tag25.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chart" Target="../charts/chart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5.xml"/><Relationship Id="rId3" Type="http://schemas.openxmlformats.org/officeDocument/2006/relationships/image" Target="../media/image7.png"/><Relationship Id="rId2" Type="http://schemas.openxmlformats.org/officeDocument/2006/relationships/image" Target="../media/image35.png"/><Relationship Id="rId1" Type="http://schemas.openxmlformats.org/officeDocument/2006/relationships/chart" Target="../charts/chart4.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0.xml"/><Relationship Id="rId2" Type="http://schemas.openxmlformats.org/officeDocument/2006/relationships/tags" Target="../tags/tag1.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tags" Target="../tags/tag31.xml"/><Relationship Id="rId7" Type="http://schemas.openxmlformats.org/officeDocument/2006/relationships/image" Target="../media/image7.png"/><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8.png"/><Relationship Id="rId10" Type="http://schemas.openxmlformats.org/officeDocument/2006/relationships/notesSlide" Target="../notesSlides/notesSlide20.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vml"/><Relationship Id="rId3" Type="http://schemas.openxmlformats.org/officeDocument/2006/relationships/slideLayout" Target="../slideLayouts/slideLayout10.xml"/><Relationship Id="rId2" Type="http://schemas.openxmlformats.org/officeDocument/2006/relationships/image" Target="../media/image7.png"/><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2.vml"/><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oleObject" Target="../embeddings/oleObject2.bin"/><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3.vml"/><Relationship Id="rId3" Type="http://schemas.openxmlformats.org/officeDocument/2006/relationships/slideLayout" Target="../slideLayouts/slideLayout10.xml"/><Relationship Id="rId2" Type="http://schemas.openxmlformats.org/officeDocument/2006/relationships/oleObject" Target="../embeddings/oleObject3.bin"/><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37.png"/><Relationship Id="rId3" Type="http://schemas.openxmlformats.org/officeDocument/2006/relationships/image" Target="../media/image7.png"/><Relationship Id="rId2" Type="http://schemas.microsoft.com/office/2007/relationships/hdphoto" Target="../media/hdphoto2.wdp"/><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8.png"/><Relationship Id="rId18" Type="http://schemas.openxmlformats.org/officeDocument/2006/relationships/notesSlide" Target="../notesSlides/notesSlide3.xml"/><Relationship Id="rId17" Type="http://schemas.openxmlformats.org/officeDocument/2006/relationships/slideLayout" Target="../slideLayouts/slideLayout1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image" Target="../media/image7.png"/><Relationship Id="rId10" Type="http://schemas.openxmlformats.org/officeDocument/2006/relationships/tags" Target="../tags/tag10.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tags" Target="../tags/tag16.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0.xml"/><Relationship Id="rId3" Type="http://schemas.openxmlformats.org/officeDocument/2006/relationships/tags" Target="../tags/tag17.xml"/><Relationship Id="rId2" Type="http://schemas.openxmlformats.org/officeDocument/2006/relationships/image" Target="../media/image7.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xml"/><Relationship Id="rId3" Type="http://schemas.openxmlformats.org/officeDocument/2006/relationships/tags" Target="../tags/tag18.xml"/><Relationship Id="rId2" Type="http://schemas.openxmlformats.org/officeDocument/2006/relationships/image" Target="../media/image7.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tags" Target="../tags/tag19.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tags" Target="../tags/tag20.xml"/><Relationship Id="rId2" Type="http://schemas.openxmlformats.org/officeDocument/2006/relationships/image" Target="../media/image11.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tags" Target="../tags/tag21.xml"/><Relationship Id="rId2" Type="http://schemas.openxmlformats.org/officeDocument/2006/relationships/image" Target="../media/image12.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t="-9000" b="-9000"/>
          </a:stretch>
        </a:blipFill>
        <a:effectLst/>
      </p:bgPr>
    </p:bg>
    <p:spTree>
      <p:nvGrpSpPr>
        <p:cNvPr id="1" name=""/>
        <p:cNvGrpSpPr/>
        <p:nvPr/>
      </p:nvGrpSpPr>
      <p:grpSpPr>
        <a:xfrm>
          <a:off x="0" y="0"/>
          <a:ext cx="0" cy="0"/>
          <a:chOff x="0" y="0"/>
          <a:chExt cx="0" cy="0"/>
        </a:xfrm>
      </p:grpSpPr>
      <p:sp>
        <p:nvSpPr>
          <p:cNvPr id="67" name="Oval 65_1"/>
          <p:cNvSpPr/>
          <p:nvPr/>
        </p:nvSpPr>
        <p:spPr>
          <a:xfrm>
            <a:off x="-36830" y="-33020"/>
            <a:ext cx="12258040" cy="6924040"/>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61" name="文本框 60"/>
          <p:cNvSpPr txBox="1"/>
          <p:nvPr/>
        </p:nvSpPr>
        <p:spPr>
          <a:xfrm>
            <a:off x="3055583" y="1913935"/>
            <a:ext cx="6080832" cy="1052596"/>
          </a:xfrm>
          <a:prstGeom prst="rect">
            <a:avLst/>
          </a:prstGeom>
          <a:noFill/>
          <a:ln>
            <a:noFill/>
          </a:ln>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en-US" altLang="zh-CN" sz="4800" b="1" i="0" u="none" strike="noStrike" kern="1200" cap="none" spc="0" normalizeH="0" baseline="0" noProof="0" dirty="0" smtClean="0">
                <a:ln>
                  <a:noFill/>
                </a:ln>
                <a:solidFill>
                  <a:schemeClr val="accent1"/>
                </a:solidFill>
                <a:effectLst/>
                <a:uLnTx/>
                <a:uFillTx/>
                <a:cs typeface="+mn-ea"/>
                <a:sym typeface="+mn-ea"/>
              </a:rPr>
              <a:t>Chinasoft International</a:t>
            </a:r>
            <a:endParaRPr kumimoji="0" lang="en-US" altLang="zh-CN" sz="4800" b="1" i="0" u="none" strike="noStrike" kern="1200" cap="none" spc="0" normalizeH="0" baseline="0" noProof="0" dirty="0" smtClean="0">
              <a:ln>
                <a:noFill/>
              </a:ln>
              <a:solidFill>
                <a:schemeClr val="accent1"/>
              </a:solidFill>
              <a:effectLst/>
              <a:uLnTx/>
              <a:uFillTx/>
              <a:cs typeface="+mn-ea"/>
              <a:sym typeface="+mn-ea"/>
            </a:endParaRPr>
          </a:p>
        </p:txBody>
      </p:sp>
      <p:sp>
        <p:nvSpPr>
          <p:cNvPr id="63" name="文本框 62"/>
          <p:cNvSpPr txBox="1"/>
          <p:nvPr/>
        </p:nvSpPr>
        <p:spPr>
          <a:xfrm>
            <a:off x="4114458" y="2752232"/>
            <a:ext cx="3956685" cy="891540"/>
          </a:xfrm>
          <a:prstGeom prst="rect">
            <a:avLst/>
          </a:prstGeom>
          <a:noFill/>
        </p:spPr>
        <p:txBody>
          <a:bodyPr wrap="none" rtlCol="0">
            <a:spAutoFit/>
          </a:bodyPr>
          <a:lstStyle/>
          <a:p>
            <a:pPr marL="0" marR="0" lvl="0" algn="ctr" defTabSz="914400" rtl="0" eaLnBrk="1" fontAlgn="auto" latinLnBrk="0" hangingPunct="1">
              <a:lnSpc>
                <a:spcPct val="130000"/>
              </a:lnSpc>
              <a:spcBef>
                <a:spcPts val="0"/>
              </a:spcBef>
              <a:spcAft>
                <a:spcPts val="0"/>
              </a:spcAft>
              <a:buClrTx/>
              <a:buSzTx/>
              <a:buFontTx/>
              <a:buNone/>
              <a:defRPr/>
            </a:pPr>
            <a:r>
              <a:rPr kumimoji="0" lang="en-US" altLang="zh-CN" sz="4000" b="1" i="0" u="none" strike="noStrike" kern="1200" cap="none" spc="0" normalizeH="0" baseline="0" noProof="0" dirty="0" smtClean="0">
                <a:ln>
                  <a:noFill/>
                </a:ln>
                <a:solidFill>
                  <a:schemeClr val="bg2"/>
                </a:solidFill>
                <a:effectLst/>
                <a:uLnTx/>
                <a:uFillTx/>
                <a:cs typeface="+mn-ea"/>
                <a:sym typeface="+mn-lt"/>
              </a:rPr>
              <a:t>MuleSoft Services</a:t>
            </a:r>
            <a:endParaRPr kumimoji="0" lang="en-US" altLang="zh-CN" sz="4000" b="1" i="0" u="none" strike="noStrike" kern="1200" cap="none" spc="0" normalizeH="0" baseline="0" noProof="0" dirty="0" smtClean="0">
              <a:ln>
                <a:noFill/>
              </a:ln>
              <a:solidFill>
                <a:schemeClr val="bg2"/>
              </a:solidFill>
              <a:effectLst/>
              <a:uLnTx/>
              <a:uFillTx/>
              <a:cs typeface="+mn-ea"/>
              <a:sym typeface="+mn-lt"/>
            </a:endParaRPr>
          </a:p>
        </p:txBody>
      </p:sp>
      <p:sp>
        <p:nvSpPr>
          <p:cNvPr id="31" name="矩形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04809" y="3532980"/>
            <a:ext cx="3782382" cy="444242"/>
          </a:xfrm>
          <a:prstGeom prst="rect">
            <a:avLst/>
          </a:prstGeom>
        </p:spPr>
        <p:txBody>
          <a:bodyPr wrap="square"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242424"/>
              </a:solidFill>
              <a:effectLst/>
              <a:uLnTx/>
              <a:uFillTx/>
              <a:cs typeface="+mn-ea"/>
              <a:sym typeface="+mn-lt"/>
            </a:endParaRPr>
          </a:p>
        </p:txBody>
      </p:sp>
      <p:grpSp>
        <p:nvGrpSpPr>
          <p:cNvPr id="12" name="组合 11"/>
          <p:cNvGrpSpPr/>
          <p:nvPr/>
        </p:nvGrpSpPr>
        <p:grpSpPr>
          <a:xfrm>
            <a:off x="5658678" y="3733058"/>
            <a:ext cx="874644" cy="0"/>
            <a:chOff x="5625548" y="3867892"/>
            <a:chExt cx="874644" cy="0"/>
          </a:xfrm>
        </p:grpSpPr>
        <p:cxnSp>
          <p:nvCxnSpPr>
            <p:cNvPr id="33" name="直接连接符 3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36830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sym typeface="+mn-ea"/>
                </a:rPr>
                <a:t>Chinasoft Mule Ability</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
          <p:cNvGrpSpPr/>
          <p:nvPr/>
        </p:nvGrpSpPr>
        <p:grpSpPr>
          <a:xfrm>
            <a:off x="553637" y="1797727"/>
            <a:ext cx="6178458" cy="3976057"/>
            <a:chOff x="629054" y="1466848"/>
            <a:chExt cx="9548016" cy="4286252"/>
          </a:xfrm>
        </p:grpSpPr>
        <p:graphicFrame>
          <p:nvGraphicFramePr>
            <p:cNvPr id="29" name="图示 28"/>
            <p:cNvGraphicFramePr/>
            <p:nvPr/>
          </p:nvGraphicFramePr>
          <p:xfrm>
            <a:off x="1176704" y="1651000"/>
            <a:ext cx="8337594" cy="410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圆角矩形标注 5"/>
            <p:cNvSpPr/>
            <p:nvPr/>
          </p:nvSpPr>
          <p:spPr>
            <a:xfrm>
              <a:off x="629054" y="1466849"/>
              <a:ext cx="2880000" cy="1080000"/>
            </a:xfrm>
            <a:prstGeom prst="wedgeRoundRectCallout">
              <a:avLst>
                <a:gd name="adj1" fmla="val 61766"/>
                <a:gd name="adj2" fmla="val 39836"/>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smtClean="0">
                  <a:solidFill>
                    <a:schemeClr val="bg1"/>
                  </a:solidFill>
                </a:rPr>
                <a:t>40</a:t>
              </a:r>
              <a:r>
                <a:rPr lang="en-US" altLang="zh-CN" sz="2000" b="1" dirty="0">
                  <a:solidFill>
                    <a:schemeClr val="bg1"/>
                  </a:solidFill>
                </a:rPr>
                <a:t>+ </a:t>
              </a:r>
              <a:r>
                <a:rPr lang="en-US" altLang="zh-CN" sz="1100" dirty="0" smtClean="0">
                  <a:solidFill>
                    <a:schemeClr val="bg1"/>
                  </a:solidFill>
                </a:rPr>
                <a:t>Mule Certification</a:t>
              </a:r>
              <a:endParaRPr lang="zh-CN" altLang="en-US" sz="1100" dirty="0">
                <a:solidFill>
                  <a:schemeClr val="bg1"/>
                </a:solidFill>
              </a:endParaRPr>
            </a:p>
          </p:txBody>
        </p:sp>
        <p:sp>
          <p:nvSpPr>
            <p:cNvPr id="17" name="圆角矩形标注 16"/>
            <p:cNvSpPr/>
            <p:nvPr/>
          </p:nvSpPr>
          <p:spPr>
            <a:xfrm>
              <a:off x="7297070" y="1466848"/>
              <a:ext cx="2880000" cy="1080000"/>
            </a:xfrm>
            <a:prstGeom prst="wedgeRoundRectCallout">
              <a:avLst>
                <a:gd name="adj1" fmla="val -61682"/>
                <a:gd name="adj2" fmla="val 45331"/>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r>
                <a:rPr lang="en-US" altLang="zh-CN" sz="2000" b="1" dirty="0" smtClean="0">
                  <a:solidFill>
                    <a:schemeClr val="bg1"/>
                  </a:solidFill>
                </a:rPr>
                <a:t>15+ </a:t>
              </a:r>
              <a:r>
                <a:rPr lang="en-US" altLang="zh-CN" sz="1100" dirty="0" smtClean="0"/>
                <a:t>Projects </a:t>
              </a:r>
              <a:r>
                <a:rPr lang="en-US" altLang="zh-CN" sz="1100" dirty="0"/>
                <a:t>D</a:t>
              </a:r>
              <a:r>
                <a:rPr lang="en-US" altLang="zh-CN" sz="1100" dirty="0" smtClean="0"/>
                <a:t>elivered</a:t>
              </a:r>
              <a:endParaRPr lang="zh-CN" altLang="en-US" sz="1100" dirty="0"/>
            </a:p>
          </p:txBody>
        </p:sp>
        <p:sp>
          <p:nvSpPr>
            <p:cNvPr id="19" name="圆角矩形标注 18"/>
            <p:cNvSpPr/>
            <p:nvPr/>
          </p:nvSpPr>
          <p:spPr>
            <a:xfrm>
              <a:off x="629055" y="4673099"/>
              <a:ext cx="2880000" cy="1080000"/>
            </a:xfrm>
            <a:prstGeom prst="wedgeRoundRectCallout">
              <a:avLst>
                <a:gd name="adj1" fmla="val 61913"/>
                <a:gd name="adj2" fmla="val -41441"/>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buFont typeface="Wingdings" panose="05000000000000000000" pitchFamily="2" charset="2"/>
                <a:buChar char="l"/>
              </a:pPr>
              <a:r>
                <a:rPr lang="en-US" altLang="zh-CN" sz="1100" dirty="0" smtClean="0"/>
                <a:t>Financial</a:t>
              </a:r>
              <a:endParaRPr lang="en-US" altLang="zh-CN" sz="1100" dirty="0"/>
            </a:p>
            <a:p>
              <a:pPr marL="285750" indent="-285750">
                <a:buFont typeface="Wingdings" panose="05000000000000000000" pitchFamily="2" charset="2"/>
                <a:buChar char="l"/>
              </a:pPr>
              <a:r>
                <a:rPr lang="en-US" altLang="zh-CN" sz="1100" dirty="0" smtClean="0"/>
                <a:t>Mobile</a:t>
              </a:r>
              <a:endParaRPr lang="en-US" altLang="zh-CN" sz="1100" dirty="0" smtClean="0"/>
            </a:p>
            <a:p>
              <a:pPr marL="285750" indent="-285750">
                <a:buFont typeface="Wingdings" panose="05000000000000000000" pitchFamily="2" charset="2"/>
                <a:buChar char="l"/>
              </a:pPr>
              <a:r>
                <a:rPr lang="en-US" altLang="zh-CN" sz="1100" dirty="0" smtClean="0"/>
                <a:t>Traffic</a:t>
              </a:r>
              <a:endParaRPr lang="en-US" altLang="zh-CN" sz="1100" dirty="0" smtClean="0"/>
            </a:p>
          </p:txBody>
        </p:sp>
        <p:sp>
          <p:nvSpPr>
            <p:cNvPr id="20" name="圆角矩形标注 19"/>
            <p:cNvSpPr/>
            <p:nvPr/>
          </p:nvSpPr>
          <p:spPr>
            <a:xfrm>
              <a:off x="7297070" y="4673100"/>
              <a:ext cx="2880000" cy="1080000"/>
            </a:xfrm>
            <a:prstGeom prst="wedgeRoundRectCallout">
              <a:avLst>
                <a:gd name="adj1" fmla="val -59713"/>
                <a:gd name="adj2" fmla="val -44310"/>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l"/>
              </a:pPr>
              <a:r>
                <a:rPr lang="en-US" altLang="zh-CN" sz="1100" dirty="0">
                  <a:solidFill>
                    <a:schemeClr val="bg1"/>
                  </a:solidFill>
                </a:rPr>
                <a:t>11 </a:t>
              </a:r>
              <a:r>
                <a:rPr lang="en-US" altLang="zh-CN" sz="1100" dirty="0" smtClean="0">
                  <a:solidFill>
                    <a:schemeClr val="bg1"/>
                  </a:solidFill>
                </a:rPr>
                <a:t>members passed 1st</a:t>
              </a:r>
              <a:endParaRPr lang="en-US" altLang="zh-CN" sz="1100" dirty="0">
                <a:solidFill>
                  <a:schemeClr val="bg1"/>
                </a:solidFill>
              </a:endParaRPr>
            </a:p>
            <a:p>
              <a:pPr marL="285750" indent="-285750">
                <a:buFont typeface="Wingdings" panose="05000000000000000000" pitchFamily="2" charset="2"/>
                <a:buChar char="l"/>
              </a:pPr>
              <a:r>
                <a:rPr lang="en-US" altLang="zh-CN" sz="1100" dirty="0">
                  <a:solidFill>
                    <a:schemeClr val="bg1"/>
                  </a:solidFill>
                </a:rPr>
                <a:t>37 </a:t>
              </a:r>
              <a:r>
                <a:rPr lang="en-US" altLang="zh-CN" sz="1100" dirty="0" smtClean="0">
                  <a:solidFill>
                    <a:schemeClr val="bg1"/>
                  </a:solidFill>
                </a:rPr>
                <a:t>members passed 2nd</a:t>
              </a:r>
              <a:endParaRPr lang="en-US" altLang="zh-CN" sz="1100" dirty="0">
                <a:solidFill>
                  <a:schemeClr val="bg1"/>
                </a:solidFill>
              </a:endParaRPr>
            </a:p>
            <a:p>
              <a:pPr marL="285750" indent="-285750">
                <a:buFont typeface="Wingdings" panose="05000000000000000000" pitchFamily="2" charset="2"/>
                <a:buChar char="l"/>
              </a:pPr>
              <a:r>
                <a:rPr lang="en-US" altLang="zh-CN" sz="1100" dirty="0">
                  <a:solidFill>
                    <a:schemeClr val="bg1"/>
                  </a:solidFill>
                </a:rPr>
                <a:t>201</a:t>
              </a:r>
              <a:r>
                <a:rPr lang="en-US" altLang="zh-CN" sz="1100" dirty="0">
                  <a:solidFill>
                    <a:schemeClr val="bg1"/>
                  </a:solidFill>
                </a:rPr>
                <a:t> </a:t>
              </a:r>
              <a:r>
                <a:rPr lang="en-US" altLang="zh-CN" sz="1100" dirty="0" smtClean="0">
                  <a:solidFill>
                    <a:schemeClr val="bg1"/>
                  </a:solidFill>
                </a:rPr>
                <a:t>members  is in progressing  3rd</a:t>
              </a:r>
              <a:endParaRPr lang="en-US" altLang="zh-CN" sz="1100" dirty="0">
                <a:solidFill>
                  <a:schemeClr val="bg1"/>
                </a:solidFill>
              </a:endParaRPr>
            </a:p>
          </p:txBody>
        </p:sp>
      </p:grpSp>
      <p:grpSp>
        <p:nvGrpSpPr>
          <p:cNvPr id="12" name="组合 11"/>
          <p:cNvGrpSpPr/>
          <p:nvPr/>
        </p:nvGrpSpPr>
        <p:grpSpPr>
          <a:xfrm>
            <a:off x="7757982" y="1797727"/>
            <a:ext cx="3644711" cy="4193216"/>
            <a:chOff x="7757982" y="1797727"/>
            <a:chExt cx="3644711" cy="4193216"/>
          </a:xfrm>
        </p:grpSpPr>
        <p:sp>
          <p:nvSpPr>
            <p:cNvPr id="9" name="圆角矩形 8"/>
            <p:cNvSpPr/>
            <p:nvPr/>
          </p:nvSpPr>
          <p:spPr>
            <a:xfrm>
              <a:off x="8615950" y="1797727"/>
              <a:ext cx="2786743" cy="10918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zh-CN">
                  <a:solidFill>
                    <a:schemeClr val="bg1"/>
                  </a:solidFill>
                </a:rPr>
                <a:t>Architecture</a:t>
              </a:r>
              <a:endParaRPr lang="zh-CN" altLang="en-US" dirty="0">
                <a:solidFill>
                  <a:schemeClr val="bg1"/>
                </a:solidFill>
              </a:endParaRPr>
            </a:p>
          </p:txBody>
        </p:sp>
        <p:sp>
          <p:nvSpPr>
            <p:cNvPr id="22" name="圆角矩形 21"/>
            <p:cNvSpPr/>
            <p:nvPr/>
          </p:nvSpPr>
          <p:spPr>
            <a:xfrm>
              <a:off x="8615950" y="3348424"/>
              <a:ext cx="2786743" cy="10918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zh-CN" dirty="0">
                  <a:solidFill>
                    <a:schemeClr val="bg1"/>
                  </a:solidFill>
                </a:rPr>
                <a:t>Project Development</a:t>
              </a:r>
              <a:endParaRPr lang="zh-CN" altLang="en-US" dirty="0"/>
            </a:p>
          </p:txBody>
        </p:sp>
        <p:sp>
          <p:nvSpPr>
            <p:cNvPr id="23" name="圆角矩形 22"/>
            <p:cNvSpPr/>
            <p:nvPr/>
          </p:nvSpPr>
          <p:spPr>
            <a:xfrm>
              <a:off x="8615950" y="4899121"/>
              <a:ext cx="2786743" cy="109182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en-US" dirty="0">
                  <a:solidFill>
                    <a:schemeClr val="bg1"/>
                  </a:solidFill>
                </a:rPr>
                <a:t>Ability Training</a:t>
              </a:r>
              <a:endParaRPr lang="zh-CN" altLang="en-US" dirty="0">
                <a:solidFill>
                  <a:schemeClr val="bg1"/>
                </a:solidFill>
              </a:endParaRPr>
            </a:p>
          </p:txBody>
        </p:sp>
        <p:sp>
          <p:nvSpPr>
            <p:cNvPr id="2" name="圆角矩形 1"/>
            <p:cNvSpPr/>
            <p:nvPr/>
          </p:nvSpPr>
          <p:spPr>
            <a:xfrm rot="10800000">
              <a:off x="7757982" y="1797727"/>
              <a:ext cx="829100" cy="4193216"/>
            </a:xfrm>
            <a:prstGeom prst="roundRect">
              <a:avLst/>
            </a:prstGeom>
          </p:spPr>
          <p:style>
            <a:lnRef idx="3">
              <a:schemeClr val="lt1"/>
            </a:lnRef>
            <a:fillRef idx="1">
              <a:schemeClr val="accent6"/>
            </a:fillRef>
            <a:effectRef idx="1">
              <a:schemeClr val="accent6"/>
            </a:effectRef>
            <a:fontRef idx="minor">
              <a:schemeClr val="lt1"/>
            </a:fontRef>
          </p:style>
          <p:txBody>
            <a:bodyPr vert="eaVert" rtlCol="0" anchor="ctr"/>
            <a:lstStyle/>
            <a:p>
              <a:pPr algn="ctr"/>
              <a:r>
                <a:rPr lang="en-US" altLang="zh-CN" sz="4800" b="1" dirty="0" smtClean="0"/>
                <a:t>Service Type</a:t>
              </a:r>
              <a:endParaRPr lang="zh-CN" altLang="en-US" sz="4800" b="1" dirty="0"/>
            </a:p>
          </p:txBody>
        </p:sp>
      </p:grpSp>
      <p:sp>
        <p:nvSpPr>
          <p:cNvPr id="11" name="燕尾形 10"/>
          <p:cNvSpPr/>
          <p:nvPr/>
        </p:nvSpPr>
        <p:spPr>
          <a:xfrm>
            <a:off x="6936828" y="3348424"/>
            <a:ext cx="630620" cy="1091822"/>
          </a:xfrm>
          <a:prstGeom prst="chevro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6123940" y="1603375"/>
          <a:ext cx="5304790" cy="4765675"/>
        </p:xfrm>
        <a:graphic>
          <a:graphicData uri="http://schemas.openxmlformats.org/drawingml/2006/chart">
            <c:chart xmlns:c="http://schemas.openxmlformats.org/drawingml/2006/chart" xmlns:r="http://schemas.openxmlformats.org/officeDocument/2006/relationships" r:id="rId1"/>
          </a:graphicData>
        </a:graphic>
      </p:graphicFrame>
      <p:grpSp>
        <p:nvGrpSpPr>
          <p:cNvPr id="40" name="组合 39"/>
          <p:cNvGrpSpPr/>
          <p:nvPr/>
        </p:nvGrpSpPr>
        <p:grpSpPr>
          <a:xfrm>
            <a:off x="494582" y="353695"/>
            <a:ext cx="10920176" cy="725805"/>
            <a:chOff x="1474" y="785"/>
            <a:chExt cx="17197" cy="1143"/>
          </a:xfrm>
        </p:grpSpPr>
        <p:sp>
          <p:nvSpPr>
            <p:cNvPr id="5"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6"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9"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12"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15"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sym typeface="+mn-ea"/>
                </a:rPr>
                <a:t>Chinasoft Mule </a:t>
              </a:r>
              <a:r>
                <a:rPr lang="en-US" altLang="zh-CN" dirty="0" smtClean="0">
                  <a:sym typeface="+mn-ea"/>
                </a:rPr>
                <a:t>Training</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p:cNvGrpSpPr/>
          <p:nvPr/>
        </p:nvGrpSpPr>
        <p:grpSpPr>
          <a:xfrm>
            <a:off x="403225" y="1412240"/>
            <a:ext cx="5240020" cy="4956175"/>
            <a:chOff x="8486" y="1707"/>
            <a:chExt cx="8280" cy="7875"/>
          </a:xfrm>
        </p:grpSpPr>
        <p:sp>
          <p:nvSpPr>
            <p:cNvPr id="86" name="Freeform 5"/>
            <p:cNvSpPr/>
            <p:nvPr/>
          </p:nvSpPr>
          <p:spPr bwMode="auto">
            <a:xfrm>
              <a:off x="8486" y="3192"/>
              <a:ext cx="2753" cy="3802"/>
            </a:xfrm>
            <a:custGeom>
              <a:avLst/>
              <a:gdLst>
                <a:gd name="T0" fmla="*/ 767 w 767"/>
                <a:gd name="T1" fmla="*/ 347 h 1059"/>
                <a:gd name="T2" fmla="*/ 514 w 767"/>
                <a:gd name="T3" fmla="*/ 0 h 1059"/>
                <a:gd name="T4" fmla="*/ 129 w 767"/>
                <a:gd name="T5" fmla="*/ 279 h 1059"/>
                <a:gd name="T6" fmla="*/ 33 w 767"/>
                <a:gd name="T7" fmla="*/ 576 h 1059"/>
                <a:gd name="T8" fmla="*/ 190 w 767"/>
                <a:gd name="T9" fmla="*/ 1059 h 1059"/>
                <a:gd name="T10" fmla="*/ 577 w 767"/>
                <a:gd name="T11" fmla="*/ 933 h 1059"/>
                <a:gd name="T12" fmla="*/ 561 w 767"/>
                <a:gd name="T13" fmla="*/ 796 h 1059"/>
                <a:gd name="T14" fmla="*/ 767 w 767"/>
                <a:gd name="T15" fmla="*/ 347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7" h="1059">
                  <a:moveTo>
                    <a:pt x="767" y="347"/>
                  </a:moveTo>
                  <a:cubicBezTo>
                    <a:pt x="514" y="0"/>
                    <a:pt x="514" y="0"/>
                    <a:pt x="514" y="0"/>
                  </a:cubicBezTo>
                  <a:cubicBezTo>
                    <a:pt x="129" y="279"/>
                    <a:pt x="129" y="279"/>
                    <a:pt x="129" y="279"/>
                  </a:cubicBezTo>
                  <a:cubicBezTo>
                    <a:pt x="43" y="342"/>
                    <a:pt x="0" y="475"/>
                    <a:pt x="33" y="576"/>
                  </a:cubicBezTo>
                  <a:cubicBezTo>
                    <a:pt x="190" y="1059"/>
                    <a:pt x="190" y="1059"/>
                    <a:pt x="190" y="1059"/>
                  </a:cubicBezTo>
                  <a:cubicBezTo>
                    <a:pt x="577" y="933"/>
                    <a:pt x="577" y="933"/>
                    <a:pt x="577" y="933"/>
                  </a:cubicBezTo>
                  <a:cubicBezTo>
                    <a:pt x="566" y="889"/>
                    <a:pt x="561" y="843"/>
                    <a:pt x="561" y="796"/>
                  </a:cubicBezTo>
                  <a:cubicBezTo>
                    <a:pt x="561" y="616"/>
                    <a:pt x="641" y="456"/>
                    <a:pt x="767" y="347"/>
                  </a:cubicBezTo>
                  <a:close/>
                </a:path>
              </a:pathLst>
            </a:custGeom>
            <a:solidFill>
              <a:srgbClr val="FB4D52"/>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a:p>
          </p:txBody>
        </p:sp>
        <p:sp>
          <p:nvSpPr>
            <p:cNvPr id="87" name="Freeform 6"/>
            <p:cNvSpPr/>
            <p:nvPr/>
          </p:nvSpPr>
          <p:spPr bwMode="auto">
            <a:xfrm>
              <a:off x="10611" y="1707"/>
              <a:ext cx="4023" cy="2527"/>
            </a:xfrm>
            <a:custGeom>
              <a:avLst/>
              <a:gdLst>
                <a:gd name="T0" fmla="*/ 869 w 1121"/>
                <a:gd name="T1" fmla="*/ 704 h 704"/>
                <a:gd name="T2" fmla="*/ 1121 w 1121"/>
                <a:gd name="T3" fmla="*/ 356 h 704"/>
                <a:gd name="T4" fmla="*/ 717 w 1121"/>
                <a:gd name="T5" fmla="*/ 63 h 704"/>
                <a:gd name="T6" fmla="*/ 405 w 1121"/>
                <a:gd name="T7" fmla="*/ 63 h 704"/>
                <a:gd name="T8" fmla="*/ 0 w 1121"/>
                <a:gd name="T9" fmla="*/ 357 h 704"/>
                <a:gd name="T10" fmla="*/ 253 w 1121"/>
                <a:gd name="T11" fmla="*/ 704 h 704"/>
                <a:gd name="T12" fmla="*/ 561 w 1121"/>
                <a:gd name="T13" fmla="*/ 618 h 704"/>
                <a:gd name="T14" fmla="*/ 869 w 1121"/>
                <a:gd name="T15" fmla="*/ 70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1" h="704">
                  <a:moveTo>
                    <a:pt x="869" y="704"/>
                  </a:moveTo>
                  <a:cubicBezTo>
                    <a:pt x="1121" y="356"/>
                    <a:pt x="1121" y="356"/>
                    <a:pt x="1121" y="356"/>
                  </a:cubicBezTo>
                  <a:cubicBezTo>
                    <a:pt x="717" y="63"/>
                    <a:pt x="717" y="63"/>
                    <a:pt x="717" y="63"/>
                  </a:cubicBezTo>
                  <a:cubicBezTo>
                    <a:pt x="631" y="0"/>
                    <a:pt x="491" y="0"/>
                    <a:pt x="405" y="63"/>
                  </a:cubicBezTo>
                  <a:cubicBezTo>
                    <a:pt x="0" y="357"/>
                    <a:pt x="0" y="357"/>
                    <a:pt x="0" y="357"/>
                  </a:cubicBezTo>
                  <a:cubicBezTo>
                    <a:pt x="253" y="704"/>
                    <a:pt x="253" y="704"/>
                    <a:pt x="253" y="704"/>
                  </a:cubicBezTo>
                  <a:cubicBezTo>
                    <a:pt x="343" y="649"/>
                    <a:pt x="448" y="618"/>
                    <a:pt x="561" y="618"/>
                  </a:cubicBezTo>
                  <a:cubicBezTo>
                    <a:pt x="674" y="618"/>
                    <a:pt x="779" y="649"/>
                    <a:pt x="869" y="704"/>
                  </a:cubicBezTo>
                  <a:close/>
                </a:path>
              </a:pathLst>
            </a:custGeom>
            <a:solidFill>
              <a:srgbClr val="445469"/>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a:p>
          </p:txBody>
        </p:sp>
        <p:sp>
          <p:nvSpPr>
            <p:cNvPr id="88" name="Freeform 7"/>
            <p:cNvSpPr/>
            <p:nvPr/>
          </p:nvSpPr>
          <p:spPr bwMode="auto">
            <a:xfrm>
              <a:off x="14009" y="3189"/>
              <a:ext cx="2758" cy="3800"/>
            </a:xfrm>
            <a:custGeom>
              <a:avLst/>
              <a:gdLst>
                <a:gd name="T0" fmla="*/ 638 w 768"/>
                <a:gd name="T1" fmla="*/ 280 h 1059"/>
                <a:gd name="T2" fmla="*/ 252 w 768"/>
                <a:gd name="T3" fmla="*/ 0 h 1059"/>
                <a:gd name="T4" fmla="*/ 0 w 768"/>
                <a:gd name="T5" fmla="*/ 348 h 1059"/>
                <a:gd name="T6" fmla="*/ 207 w 768"/>
                <a:gd name="T7" fmla="*/ 797 h 1059"/>
                <a:gd name="T8" fmla="*/ 191 w 768"/>
                <a:gd name="T9" fmla="*/ 934 h 1059"/>
                <a:gd name="T10" fmla="*/ 578 w 768"/>
                <a:gd name="T11" fmla="*/ 1059 h 1059"/>
                <a:gd name="T12" fmla="*/ 735 w 768"/>
                <a:gd name="T13" fmla="*/ 577 h 1059"/>
                <a:gd name="T14" fmla="*/ 638 w 768"/>
                <a:gd name="T15" fmla="*/ 280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1059">
                  <a:moveTo>
                    <a:pt x="638" y="280"/>
                  </a:moveTo>
                  <a:cubicBezTo>
                    <a:pt x="252" y="0"/>
                    <a:pt x="252" y="0"/>
                    <a:pt x="252" y="0"/>
                  </a:cubicBezTo>
                  <a:cubicBezTo>
                    <a:pt x="0" y="348"/>
                    <a:pt x="0" y="348"/>
                    <a:pt x="0" y="348"/>
                  </a:cubicBezTo>
                  <a:cubicBezTo>
                    <a:pt x="127" y="456"/>
                    <a:pt x="207" y="617"/>
                    <a:pt x="207" y="797"/>
                  </a:cubicBezTo>
                  <a:cubicBezTo>
                    <a:pt x="207" y="844"/>
                    <a:pt x="201" y="890"/>
                    <a:pt x="191" y="934"/>
                  </a:cubicBezTo>
                  <a:cubicBezTo>
                    <a:pt x="578" y="1059"/>
                    <a:pt x="578" y="1059"/>
                    <a:pt x="578" y="1059"/>
                  </a:cubicBezTo>
                  <a:cubicBezTo>
                    <a:pt x="735" y="577"/>
                    <a:pt x="735" y="577"/>
                    <a:pt x="735" y="577"/>
                  </a:cubicBezTo>
                  <a:cubicBezTo>
                    <a:pt x="768" y="476"/>
                    <a:pt x="724" y="343"/>
                    <a:pt x="638" y="280"/>
                  </a:cubicBezTo>
                  <a:close/>
                </a:path>
              </a:pathLst>
            </a:custGeom>
            <a:solidFill>
              <a:srgbClr val="7030A0"/>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a:p>
          </p:txBody>
        </p:sp>
        <p:sp>
          <p:nvSpPr>
            <p:cNvPr id="89" name="Freeform 8"/>
            <p:cNvSpPr/>
            <p:nvPr/>
          </p:nvSpPr>
          <p:spPr bwMode="auto">
            <a:xfrm>
              <a:off x="9271" y="6872"/>
              <a:ext cx="3180" cy="2710"/>
            </a:xfrm>
            <a:custGeom>
              <a:avLst/>
              <a:gdLst>
                <a:gd name="T0" fmla="*/ 388 w 886"/>
                <a:gd name="T1" fmla="*/ 0 h 755"/>
                <a:gd name="T2" fmla="*/ 0 w 886"/>
                <a:gd name="T3" fmla="*/ 126 h 755"/>
                <a:gd name="T4" fmla="*/ 145 w 886"/>
                <a:gd name="T5" fmla="*/ 572 h 755"/>
                <a:gd name="T6" fmla="*/ 398 w 886"/>
                <a:gd name="T7" fmla="*/ 755 h 755"/>
                <a:gd name="T8" fmla="*/ 886 w 886"/>
                <a:gd name="T9" fmla="*/ 755 h 755"/>
                <a:gd name="T10" fmla="*/ 886 w 886"/>
                <a:gd name="T11" fmla="*/ 362 h 755"/>
                <a:gd name="T12" fmla="*/ 388 w 886"/>
                <a:gd name="T13" fmla="*/ 0 h 755"/>
              </a:gdLst>
              <a:ahLst/>
              <a:cxnLst>
                <a:cxn ang="0">
                  <a:pos x="T0" y="T1"/>
                </a:cxn>
                <a:cxn ang="0">
                  <a:pos x="T2" y="T3"/>
                </a:cxn>
                <a:cxn ang="0">
                  <a:pos x="T4" y="T5"/>
                </a:cxn>
                <a:cxn ang="0">
                  <a:pos x="T6" y="T7"/>
                </a:cxn>
                <a:cxn ang="0">
                  <a:pos x="T8" y="T9"/>
                </a:cxn>
                <a:cxn ang="0">
                  <a:pos x="T10" y="T11"/>
                </a:cxn>
                <a:cxn ang="0">
                  <a:pos x="T12" y="T13"/>
                </a:cxn>
              </a:cxnLst>
              <a:rect l="0" t="0" r="r" b="b"/>
              <a:pathLst>
                <a:path w="886" h="755">
                  <a:moveTo>
                    <a:pt x="388" y="0"/>
                  </a:moveTo>
                  <a:cubicBezTo>
                    <a:pt x="0" y="126"/>
                    <a:pt x="0" y="126"/>
                    <a:pt x="0" y="126"/>
                  </a:cubicBezTo>
                  <a:cubicBezTo>
                    <a:pt x="145" y="572"/>
                    <a:pt x="145" y="572"/>
                    <a:pt x="145" y="572"/>
                  </a:cubicBezTo>
                  <a:cubicBezTo>
                    <a:pt x="178" y="673"/>
                    <a:pt x="292" y="755"/>
                    <a:pt x="398" y="755"/>
                  </a:cubicBezTo>
                  <a:cubicBezTo>
                    <a:pt x="886" y="755"/>
                    <a:pt x="886" y="755"/>
                    <a:pt x="886" y="755"/>
                  </a:cubicBezTo>
                  <a:cubicBezTo>
                    <a:pt x="886" y="362"/>
                    <a:pt x="886" y="362"/>
                    <a:pt x="886" y="362"/>
                  </a:cubicBezTo>
                  <a:cubicBezTo>
                    <a:pt x="661" y="344"/>
                    <a:pt x="471" y="199"/>
                    <a:pt x="388" y="0"/>
                  </a:cubicBezTo>
                  <a:close/>
                </a:path>
              </a:pathLst>
            </a:custGeom>
            <a:solidFill>
              <a:srgbClr val="FF9933"/>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a:p>
          </p:txBody>
        </p:sp>
        <p:sp>
          <p:nvSpPr>
            <p:cNvPr id="121" name="Freeform 9"/>
            <p:cNvSpPr/>
            <p:nvPr/>
          </p:nvSpPr>
          <p:spPr bwMode="auto">
            <a:xfrm>
              <a:off x="12799" y="6869"/>
              <a:ext cx="3178" cy="2712"/>
            </a:xfrm>
            <a:custGeom>
              <a:avLst/>
              <a:gdLst>
                <a:gd name="T0" fmla="*/ 0 w 885"/>
                <a:gd name="T1" fmla="*/ 363 h 756"/>
                <a:gd name="T2" fmla="*/ 0 w 885"/>
                <a:gd name="T3" fmla="*/ 756 h 756"/>
                <a:gd name="T4" fmla="*/ 488 w 885"/>
                <a:gd name="T5" fmla="*/ 756 h 756"/>
                <a:gd name="T6" fmla="*/ 740 w 885"/>
                <a:gd name="T7" fmla="*/ 573 h 756"/>
                <a:gd name="T8" fmla="*/ 885 w 885"/>
                <a:gd name="T9" fmla="*/ 126 h 756"/>
                <a:gd name="T10" fmla="*/ 498 w 885"/>
                <a:gd name="T11" fmla="*/ 0 h 756"/>
                <a:gd name="T12" fmla="*/ 0 w 885"/>
                <a:gd name="T13" fmla="*/ 363 h 756"/>
              </a:gdLst>
              <a:ahLst/>
              <a:cxnLst>
                <a:cxn ang="0">
                  <a:pos x="T0" y="T1"/>
                </a:cxn>
                <a:cxn ang="0">
                  <a:pos x="T2" y="T3"/>
                </a:cxn>
                <a:cxn ang="0">
                  <a:pos x="T4" y="T5"/>
                </a:cxn>
                <a:cxn ang="0">
                  <a:pos x="T6" y="T7"/>
                </a:cxn>
                <a:cxn ang="0">
                  <a:pos x="T8" y="T9"/>
                </a:cxn>
                <a:cxn ang="0">
                  <a:pos x="T10" y="T11"/>
                </a:cxn>
                <a:cxn ang="0">
                  <a:pos x="T12" y="T13"/>
                </a:cxn>
              </a:cxnLst>
              <a:rect l="0" t="0" r="r" b="b"/>
              <a:pathLst>
                <a:path w="885" h="756">
                  <a:moveTo>
                    <a:pt x="0" y="363"/>
                  </a:moveTo>
                  <a:cubicBezTo>
                    <a:pt x="0" y="756"/>
                    <a:pt x="0" y="756"/>
                    <a:pt x="0" y="756"/>
                  </a:cubicBezTo>
                  <a:cubicBezTo>
                    <a:pt x="488" y="756"/>
                    <a:pt x="488" y="756"/>
                    <a:pt x="488" y="756"/>
                  </a:cubicBezTo>
                  <a:cubicBezTo>
                    <a:pt x="594" y="756"/>
                    <a:pt x="707" y="674"/>
                    <a:pt x="740" y="573"/>
                  </a:cubicBezTo>
                  <a:cubicBezTo>
                    <a:pt x="885" y="126"/>
                    <a:pt x="885" y="126"/>
                    <a:pt x="885" y="126"/>
                  </a:cubicBezTo>
                  <a:cubicBezTo>
                    <a:pt x="498" y="0"/>
                    <a:pt x="498" y="0"/>
                    <a:pt x="498" y="0"/>
                  </a:cubicBezTo>
                  <a:cubicBezTo>
                    <a:pt x="415" y="200"/>
                    <a:pt x="225" y="344"/>
                    <a:pt x="0" y="363"/>
                  </a:cubicBezTo>
                  <a:close/>
                </a:path>
              </a:pathLst>
            </a:custGeom>
            <a:solidFill>
              <a:srgbClr val="00B0F0"/>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a:p>
          </p:txBody>
        </p:sp>
        <p:pic>
          <p:nvPicPr>
            <p:cNvPr id="124" name="图片 1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 y="4234"/>
              <a:ext cx="3606" cy="3606"/>
            </a:xfrm>
            <a:prstGeom prst="rect">
              <a:avLst/>
            </a:prstGeom>
            <a:effectLst>
              <a:outerShdw blurRad="254000" dist="190500" dir="2700000" sx="102000" sy="102000" algn="tl" rotWithShape="0">
                <a:prstClr val="black">
                  <a:alpha val="28000"/>
                </a:prstClr>
              </a:outerShdw>
            </a:effectLst>
          </p:spPr>
        </p:pic>
        <p:sp>
          <p:nvSpPr>
            <p:cNvPr id="125" name="文本框 124"/>
            <p:cNvSpPr txBox="1"/>
            <p:nvPr/>
          </p:nvSpPr>
          <p:spPr>
            <a:xfrm>
              <a:off x="12107" y="2170"/>
              <a:ext cx="1033" cy="1025"/>
            </a:xfrm>
            <a:prstGeom prst="rect">
              <a:avLst/>
            </a:prstGeom>
            <a:noFill/>
          </p:spPr>
          <p:txBody>
            <a:bodyPr wrap="square" rtlCol="0">
              <a:spAutoFit/>
            </a:bodyPr>
            <a:lstStyle/>
            <a:p>
              <a:r>
                <a:rPr lang="en-US" altLang="zh-CN" sz="3600" dirty="0" smtClean="0">
                  <a:solidFill>
                    <a:schemeClr val="bg1"/>
                  </a:solidFill>
                  <a:latin typeface="Impact" panose="020B0806030902050204" pitchFamily="34" charset="0"/>
                  <a:cs typeface="Aharoni" panose="02010803020104030203" pitchFamily="2" charset="-79"/>
                </a:rPr>
                <a:t>01</a:t>
              </a:r>
              <a:endParaRPr lang="zh-CN" altLang="en-US" sz="3600" dirty="0">
                <a:solidFill>
                  <a:schemeClr val="bg1"/>
                </a:solidFill>
                <a:latin typeface="Impact" panose="020B0806030902050204" pitchFamily="34" charset="0"/>
                <a:cs typeface="Aharoni" panose="02010803020104030203" pitchFamily="2" charset="-79"/>
              </a:endParaRPr>
            </a:p>
          </p:txBody>
        </p:sp>
        <p:sp>
          <p:nvSpPr>
            <p:cNvPr id="126" name="文本框 125"/>
            <p:cNvSpPr txBox="1"/>
            <p:nvPr/>
          </p:nvSpPr>
          <p:spPr>
            <a:xfrm>
              <a:off x="11200" y="3053"/>
              <a:ext cx="2974" cy="927"/>
            </a:xfrm>
            <a:prstGeom prst="rect">
              <a:avLst/>
            </a:prstGeom>
            <a:noFill/>
          </p:spPr>
          <p:txBody>
            <a:bodyPr wrap="square" rtlCol="0">
              <a:spAutoFit/>
            </a:bodyPr>
            <a:lstStyle/>
            <a:p>
              <a:pPr algn="ctr"/>
              <a:r>
                <a:rPr lang="en-US" altLang="zh-CN" sz="1600" b="1" dirty="0">
                  <a:solidFill>
                    <a:schemeClr val="bg1"/>
                  </a:solidFill>
                  <a:latin typeface="Tahoma" panose="020B0604030504040204" pitchFamily="34" charset="0"/>
                  <a:cs typeface="Tahoma" panose="020B0604030504040204" pitchFamily="34" charset="0"/>
                </a:rPr>
                <a:t>Knowledge </a:t>
              </a:r>
              <a:endParaRPr lang="en-US" altLang="zh-CN" sz="1600" b="1" dirty="0">
                <a:solidFill>
                  <a:schemeClr val="bg1"/>
                </a:solidFill>
                <a:latin typeface="Tahoma" panose="020B0604030504040204" pitchFamily="34" charset="0"/>
                <a:cs typeface="Tahoma" panose="020B0604030504040204" pitchFamily="34" charset="0"/>
              </a:endParaRPr>
            </a:p>
            <a:p>
              <a:pPr algn="ctr"/>
              <a:r>
                <a:rPr lang="en-US" altLang="zh-CN" sz="1600" b="1" dirty="0">
                  <a:solidFill>
                    <a:schemeClr val="bg1"/>
                  </a:solidFill>
                  <a:latin typeface="Tahoma" panose="020B0604030504040204" pitchFamily="34" charset="0"/>
                  <a:cs typeface="Tahoma" panose="020B0604030504040204" pitchFamily="34" charset="0"/>
                </a:rPr>
                <a:t>Base</a:t>
              </a:r>
              <a:endParaRPr lang="en-US" altLang="zh-CN" sz="1600" b="1" dirty="0">
                <a:solidFill>
                  <a:schemeClr val="bg1"/>
                </a:solidFill>
                <a:latin typeface="Tahoma" panose="020B0604030504040204" pitchFamily="34" charset="0"/>
                <a:cs typeface="Tahoma" panose="020B0604030504040204" pitchFamily="34" charset="0"/>
              </a:endParaRPr>
            </a:p>
          </p:txBody>
        </p:sp>
        <p:sp>
          <p:nvSpPr>
            <p:cNvPr id="127" name="文本框 126"/>
            <p:cNvSpPr txBox="1"/>
            <p:nvPr/>
          </p:nvSpPr>
          <p:spPr>
            <a:xfrm>
              <a:off x="10095" y="7663"/>
              <a:ext cx="1129" cy="1025"/>
            </a:xfrm>
            <a:prstGeom prst="rect">
              <a:avLst/>
            </a:prstGeom>
            <a:noFill/>
          </p:spPr>
          <p:txBody>
            <a:bodyPr wrap="square" rtlCol="0">
              <a:spAutoFit/>
            </a:bodyPr>
            <a:lstStyle/>
            <a:p>
              <a:r>
                <a:rPr lang="en-US" altLang="zh-CN" sz="3600" dirty="0" smtClean="0">
                  <a:solidFill>
                    <a:schemeClr val="bg1"/>
                  </a:solidFill>
                  <a:latin typeface="Impact" panose="020B0806030902050204" pitchFamily="34" charset="0"/>
                  <a:cs typeface="Aharoni" panose="02010803020104030203" pitchFamily="2" charset="-79"/>
                </a:rPr>
                <a:t>04</a:t>
              </a:r>
              <a:endParaRPr lang="zh-CN" altLang="en-US" sz="3600" dirty="0">
                <a:solidFill>
                  <a:schemeClr val="bg1"/>
                </a:solidFill>
                <a:latin typeface="Impact" panose="020B0806030902050204" pitchFamily="34" charset="0"/>
                <a:cs typeface="Aharoni" panose="02010803020104030203" pitchFamily="2" charset="-79"/>
              </a:endParaRPr>
            </a:p>
          </p:txBody>
        </p:sp>
        <p:sp>
          <p:nvSpPr>
            <p:cNvPr id="128" name="文本框 127"/>
            <p:cNvSpPr txBox="1"/>
            <p:nvPr/>
          </p:nvSpPr>
          <p:spPr>
            <a:xfrm>
              <a:off x="10095" y="8591"/>
              <a:ext cx="1736" cy="927"/>
            </a:xfrm>
            <a:prstGeom prst="rect">
              <a:avLst/>
            </a:prstGeom>
            <a:noFill/>
          </p:spPr>
          <p:txBody>
            <a:bodyPr wrap="square" rtlCol="0">
              <a:spAutoFit/>
            </a:bodyPr>
            <a:lstStyle/>
            <a:p>
              <a:pPr algn="l"/>
              <a:r>
                <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rPr>
                <a:t>Practical Training</a:t>
              </a:r>
              <a:endPar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endParaRPr>
            </a:p>
          </p:txBody>
        </p:sp>
        <p:sp>
          <p:nvSpPr>
            <p:cNvPr id="129" name="文本框 128"/>
            <p:cNvSpPr txBox="1"/>
            <p:nvPr/>
          </p:nvSpPr>
          <p:spPr>
            <a:xfrm>
              <a:off x="8937" y="4160"/>
              <a:ext cx="1159" cy="1025"/>
            </a:xfrm>
            <a:prstGeom prst="rect">
              <a:avLst/>
            </a:prstGeom>
            <a:noFill/>
          </p:spPr>
          <p:txBody>
            <a:bodyPr wrap="square" rtlCol="0">
              <a:spAutoFit/>
            </a:bodyPr>
            <a:lstStyle/>
            <a:p>
              <a:r>
                <a:rPr lang="en-US" altLang="zh-CN" sz="3600" dirty="0" smtClean="0">
                  <a:solidFill>
                    <a:schemeClr val="bg1"/>
                  </a:solidFill>
                  <a:latin typeface="Impact" panose="020B0806030902050204" pitchFamily="34" charset="0"/>
                  <a:cs typeface="Aharoni" panose="02010803020104030203" pitchFamily="2" charset="-79"/>
                </a:rPr>
                <a:t>05</a:t>
              </a:r>
              <a:endParaRPr lang="zh-CN" altLang="en-US" sz="3600" dirty="0">
                <a:solidFill>
                  <a:schemeClr val="bg1"/>
                </a:solidFill>
                <a:latin typeface="Impact" panose="020B0806030902050204" pitchFamily="34" charset="0"/>
                <a:cs typeface="Aharoni" panose="02010803020104030203" pitchFamily="2" charset="-79"/>
              </a:endParaRPr>
            </a:p>
          </p:txBody>
        </p:sp>
        <p:sp>
          <p:nvSpPr>
            <p:cNvPr id="130" name="文本框 129"/>
            <p:cNvSpPr txBox="1"/>
            <p:nvPr/>
          </p:nvSpPr>
          <p:spPr>
            <a:xfrm>
              <a:off x="8619" y="5063"/>
              <a:ext cx="2498" cy="829"/>
            </a:xfrm>
            <a:prstGeom prst="rect">
              <a:avLst/>
            </a:prstGeom>
            <a:noFill/>
          </p:spPr>
          <p:txBody>
            <a:bodyPr wrap="square" rtlCol="0">
              <a:spAutoFit/>
            </a:bodyPr>
            <a:lstStyle/>
            <a:p>
              <a:pPr algn="l"/>
              <a:r>
                <a:rPr lang="en-US" alt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rPr>
                <a:t>Q</a:t>
              </a:r>
              <a:r>
                <a:rPr 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rPr>
                <a:t>ualification</a:t>
              </a:r>
              <a:endParaRPr 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endParaRPr>
            </a:p>
            <a:p>
              <a:pPr algn="l"/>
              <a:r>
                <a:rPr lang="en-US" alt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rPr>
                <a:t>E</a:t>
              </a:r>
              <a:r>
                <a:rPr 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rPr>
                <a:t>valuation</a:t>
              </a:r>
              <a:endParaRPr lang="zh-CN" sz="1400" b="1" dirty="0">
                <a:solidFill>
                  <a:schemeClr val="bg1"/>
                </a:solidFill>
                <a:latin typeface="Tahoma" panose="020B0604030504040204" pitchFamily="34" charset="0"/>
                <a:ea typeface="Tahoma" panose="020B0604030504040204" pitchFamily="34" charset="0"/>
                <a:cs typeface="Tahoma" panose="020B0604030504040204" pitchFamily="34" charset="0"/>
                <a:sym typeface="+mn-ea"/>
              </a:endParaRPr>
            </a:p>
          </p:txBody>
        </p:sp>
        <p:sp>
          <p:nvSpPr>
            <p:cNvPr id="131" name="文本框 130"/>
            <p:cNvSpPr txBox="1"/>
            <p:nvPr/>
          </p:nvSpPr>
          <p:spPr>
            <a:xfrm>
              <a:off x="14822" y="4160"/>
              <a:ext cx="1131" cy="1025"/>
            </a:xfrm>
            <a:prstGeom prst="rect">
              <a:avLst/>
            </a:prstGeom>
            <a:noFill/>
          </p:spPr>
          <p:txBody>
            <a:bodyPr wrap="square" rtlCol="0">
              <a:spAutoFit/>
            </a:bodyPr>
            <a:lstStyle/>
            <a:p>
              <a:r>
                <a:rPr lang="en-US" altLang="zh-CN" sz="3600" dirty="0" smtClean="0">
                  <a:solidFill>
                    <a:schemeClr val="bg1"/>
                  </a:solidFill>
                  <a:latin typeface="Impact" panose="020B0806030902050204" pitchFamily="34" charset="0"/>
                  <a:cs typeface="Aharoni" panose="02010803020104030203" pitchFamily="2" charset="-79"/>
                </a:rPr>
                <a:t>02</a:t>
              </a:r>
              <a:endParaRPr lang="zh-CN" altLang="en-US" sz="3600" dirty="0">
                <a:solidFill>
                  <a:schemeClr val="bg1"/>
                </a:solidFill>
                <a:latin typeface="Impact" panose="020B0806030902050204" pitchFamily="34" charset="0"/>
                <a:cs typeface="Aharoni" panose="02010803020104030203" pitchFamily="2" charset="-79"/>
              </a:endParaRPr>
            </a:p>
          </p:txBody>
        </p:sp>
        <p:sp>
          <p:nvSpPr>
            <p:cNvPr id="132" name="文本框 131"/>
            <p:cNvSpPr txBox="1"/>
            <p:nvPr/>
          </p:nvSpPr>
          <p:spPr>
            <a:xfrm>
              <a:off x="14684" y="5115"/>
              <a:ext cx="1736" cy="927"/>
            </a:xfrm>
            <a:prstGeom prst="rect">
              <a:avLst/>
            </a:prstGeom>
            <a:noFill/>
          </p:spPr>
          <p:txBody>
            <a:bodyPr wrap="square" rtlCol="0">
              <a:spAutoFit/>
            </a:bodyPr>
            <a:lstStyle/>
            <a:p>
              <a:r>
                <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rPr>
                <a:t>Training</a:t>
              </a:r>
              <a:endPar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rPr>
                <a:t>Course</a:t>
              </a:r>
              <a:endParaRPr lang="en-US" altLang="zh-CN" sz="1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3" name="文本框 132"/>
            <p:cNvSpPr txBox="1"/>
            <p:nvPr/>
          </p:nvSpPr>
          <p:spPr>
            <a:xfrm>
              <a:off x="14184" y="7663"/>
              <a:ext cx="1154" cy="1025"/>
            </a:xfrm>
            <a:prstGeom prst="rect">
              <a:avLst/>
            </a:prstGeom>
            <a:noFill/>
          </p:spPr>
          <p:txBody>
            <a:bodyPr wrap="square" rtlCol="0">
              <a:spAutoFit/>
            </a:bodyPr>
            <a:lstStyle/>
            <a:p>
              <a:r>
                <a:rPr lang="en-US" altLang="zh-CN" sz="3600" dirty="0" smtClean="0">
                  <a:solidFill>
                    <a:schemeClr val="bg1"/>
                  </a:solidFill>
                  <a:latin typeface="Impact" panose="020B0806030902050204" pitchFamily="34" charset="0"/>
                  <a:cs typeface="Aharoni" panose="02010803020104030203" pitchFamily="2" charset="-79"/>
                </a:rPr>
                <a:t>03</a:t>
              </a:r>
              <a:endParaRPr lang="zh-CN" altLang="en-US" sz="3600" dirty="0">
                <a:solidFill>
                  <a:schemeClr val="bg1"/>
                </a:solidFill>
                <a:latin typeface="Impact" panose="020B0806030902050204" pitchFamily="34" charset="0"/>
                <a:cs typeface="Aharoni" panose="02010803020104030203" pitchFamily="2" charset="-79"/>
              </a:endParaRPr>
            </a:p>
          </p:txBody>
        </p:sp>
        <p:sp>
          <p:nvSpPr>
            <p:cNvPr id="134" name="文本框 133"/>
            <p:cNvSpPr txBox="1"/>
            <p:nvPr/>
          </p:nvSpPr>
          <p:spPr>
            <a:xfrm>
              <a:off x="13206" y="8591"/>
              <a:ext cx="2004" cy="927"/>
            </a:xfrm>
            <a:prstGeom prst="rect">
              <a:avLst/>
            </a:prstGeom>
            <a:noFill/>
          </p:spPr>
          <p:txBody>
            <a:bodyPr wrap="square" rtlCol="0">
              <a:spAutoFit/>
            </a:bodyPr>
            <a:lstStyle/>
            <a:p>
              <a:pPr algn="r"/>
              <a:r>
                <a:rPr lang="en-US" altLang="zh-CN" sz="1600" b="1" dirty="0">
                  <a:solidFill>
                    <a:schemeClr val="bg1"/>
                  </a:solidFill>
                  <a:latin typeface="Tahoma" panose="020B0604030504040204" pitchFamily="34" charset="0"/>
                  <a:cs typeface="Tahoma" panose="020B0604030504040204" pitchFamily="34" charset="0"/>
                </a:rPr>
                <a:t>Technical Test</a:t>
              </a:r>
              <a:endParaRPr lang="en-US" altLang="zh-CN" sz="1600" b="1" dirty="0">
                <a:solidFill>
                  <a:schemeClr val="bg1"/>
                </a:solidFill>
                <a:latin typeface="Tahoma" panose="020B0604030504040204" pitchFamily="34" charset="0"/>
                <a:cs typeface="Tahoma" panose="020B0604030504040204" pitchFamily="34" charset="0"/>
              </a:endParaRPr>
            </a:p>
          </p:txBody>
        </p:sp>
        <p:sp>
          <p:nvSpPr>
            <p:cNvPr id="17" name="文本框 16"/>
            <p:cNvSpPr txBox="1"/>
            <p:nvPr/>
          </p:nvSpPr>
          <p:spPr>
            <a:xfrm>
              <a:off x="11223" y="5948"/>
              <a:ext cx="2807" cy="1025"/>
            </a:xfrm>
            <a:prstGeom prst="rect">
              <a:avLst/>
            </a:prstGeom>
            <a:noFill/>
          </p:spPr>
          <p:txBody>
            <a:bodyPr wrap="square" rtlCol="0">
              <a:spAutoFit/>
              <a:scene3d>
                <a:camera prst="orthographicFront"/>
                <a:lightRig rig="threePt" dir="t"/>
              </a:scene3d>
            </a:bodyPr>
            <a:lstStyle/>
            <a:p>
              <a:pPr algn="ctr"/>
              <a:r>
                <a:rPr lang="en-US" altLang="zh-CN" b="1">
                  <a:solidFill>
                    <a:schemeClr val="bg2">
                      <a:lumMod val="50000"/>
                    </a:schemeClr>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Training </a:t>
              </a:r>
              <a:endParaRPr lang="en-US" altLang="zh-CN" b="1">
                <a:solidFill>
                  <a:schemeClr val="bg2">
                    <a:lumMod val="50000"/>
                  </a:schemeClr>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a:p>
              <a:pPr algn="ctr"/>
              <a:r>
                <a:rPr lang="en-US" altLang="zh-CN" b="1">
                  <a:solidFill>
                    <a:schemeClr val="bg2">
                      <a:lumMod val="50000"/>
                    </a:schemeClr>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System</a:t>
              </a:r>
              <a:endParaRPr lang="en-US" altLang="zh-CN" b="1">
                <a:solidFill>
                  <a:schemeClr val="bg2">
                    <a:lumMod val="50000"/>
                  </a:schemeClr>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grpSp>
      <p:sp>
        <p:nvSpPr>
          <p:cNvPr id="94" name="人"/>
          <p:cNvSpPr/>
          <p:nvPr/>
        </p:nvSpPr>
        <p:spPr bwMode="auto">
          <a:xfrm>
            <a:off x="2681605" y="3592195"/>
            <a:ext cx="637540" cy="523240"/>
          </a:xfrm>
          <a:custGeom>
            <a:avLst/>
            <a:gdLst/>
            <a:ahLst/>
            <a:cxnLst/>
            <a:rect l="0" t="0" r="r" b="b"/>
            <a:pathLst>
              <a:path w="5226050" h="3657600">
                <a:moveTo>
                  <a:pt x="3327400" y="1387475"/>
                </a:moveTo>
                <a:lnTo>
                  <a:pt x="3327400" y="1631950"/>
                </a:lnTo>
                <a:lnTo>
                  <a:pt x="3092450" y="1631950"/>
                </a:lnTo>
                <a:lnTo>
                  <a:pt x="3092450" y="1622425"/>
                </a:lnTo>
                <a:lnTo>
                  <a:pt x="3327400" y="1387475"/>
                </a:lnTo>
                <a:close/>
                <a:moveTo>
                  <a:pt x="3648075" y="1212850"/>
                </a:moveTo>
                <a:lnTo>
                  <a:pt x="3886200" y="1212850"/>
                </a:lnTo>
                <a:lnTo>
                  <a:pt x="3886200" y="1631950"/>
                </a:lnTo>
                <a:lnTo>
                  <a:pt x="3648075" y="1631950"/>
                </a:lnTo>
                <a:lnTo>
                  <a:pt x="3648075" y="1212850"/>
                </a:lnTo>
                <a:close/>
                <a:moveTo>
                  <a:pt x="3498850" y="1212850"/>
                </a:moveTo>
                <a:lnTo>
                  <a:pt x="3606800" y="1212850"/>
                </a:lnTo>
                <a:lnTo>
                  <a:pt x="3606800" y="1631950"/>
                </a:lnTo>
                <a:lnTo>
                  <a:pt x="3368675" y="1631950"/>
                </a:lnTo>
                <a:lnTo>
                  <a:pt x="3368675" y="1343025"/>
                </a:lnTo>
                <a:lnTo>
                  <a:pt x="3498850" y="1212850"/>
                </a:lnTo>
                <a:close/>
                <a:moveTo>
                  <a:pt x="2470150" y="1060450"/>
                </a:moveTo>
                <a:lnTo>
                  <a:pt x="2489200" y="1060450"/>
                </a:lnTo>
                <a:lnTo>
                  <a:pt x="2511425" y="1060450"/>
                </a:lnTo>
                <a:lnTo>
                  <a:pt x="2530475" y="1066800"/>
                </a:lnTo>
                <a:lnTo>
                  <a:pt x="2549525" y="1076325"/>
                </a:lnTo>
                <a:lnTo>
                  <a:pt x="2565400" y="1089025"/>
                </a:lnTo>
                <a:lnTo>
                  <a:pt x="2578100" y="1104900"/>
                </a:lnTo>
                <a:lnTo>
                  <a:pt x="2590800" y="1123950"/>
                </a:lnTo>
                <a:lnTo>
                  <a:pt x="2597150" y="1143000"/>
                </a:lnTo>
                <a:lnTo>
                  <a:pt x="2600325" y="1165225"/>
                </a:lnTo>
                <a:lnTo>
                  <a:pt x="2597150" y="1187450"/>
                </a:lnTo>
                <a:lnTo>
                  <a:pt x="2590800" y="1206500"/>
                </a:lnTo>
                <a:lnTo>
                  <a:pt x="2581275" y="1225550"/>
                </a:lnTo>
                <a:lnTo>
                  <a:pt x="2568575" y="1241425"/>
                </a:lnTo>
                <a:lnTo>
                  <a:pt x="2552700" y="1254125"/>
                </a:lnTo>
                <a:lnTo>
                  <a:pt x="2533650" y="1266825"/>
                </a:lnTo>
                <a:lnTo>
                  <a:pt x="2514600" y="1273175"/>
                </a:lnTo>
                <a:lnTo>
                  <a:pt x="1568371" y="1588585"/>
                </a:lnTo>
                <a:lnTo>
                  <a:pt x="1470025" y="2333625"/>
                </a:lnTo>
                <a:lnTo>
                  <a:pt x="1463675" y="2362200"/>
                </a:lnTo>
                <a:lnTo>
                  <a:pt x="1457325" y="2387600"/>
                </a:lnTo>
                <a:lnTo>
                  <a:pt x="1444625" y="2409825"/>
                </a:lnTo>
                <a:lnTo>
                  <a:pt x="1441450" y="2414588"/>
                </a:lnTo>
                <a:lnTo>
                  <a:pt x="1441450" y="3508375"/>
                </a:lnTo>
                <a:lnTo>
                  <a:pt x="1438275" y="3536950"/>
                </a:lnTo>
                <a:lnTo>
                  <a:pt x="1431925" y="3565525"/>
                </a:lnTo>
                <a:lnTo>
                  <a:pt x="1416050" y="3590925"/>
                </a:lnTo>
                <a:lnTo>
                  <a:pt x="1400175" y="3613150"/>
                </a:lnTo>
                <a:lnTo>
                  <a:pt x="1377950" y="3632200"/>
                </a:lnTo>
                <a:lnTo>
                  <a:pt x="1352550" y="3644900"/>
                </a:lnTo>
                <a:lnTo>
                  <a:pt x="1323975" y="3654425"/>
                </a:lnTo>
                <a:lnTo>
                  <a:pt x="1292225" y="3657600"/>
                </a:lnTo>
                <a:lnTo>
                  <a:pt x="1263650" y="3654425"/>
                </a:lnTo>
                <a:lnTo>
                  <a:pt x="1235075" y="3644900"/>
                </a:lnTo>
                <a:lnTo>
                  <a:pt x="1209675" y="3632200"/>
                </a:lnTo>
                <a:lnTo>
                  <a:pt x="1187450" y="3613150"/>
                </a:lnTo>
                <a:lnTo>
                  <a:pt x="1168400" y="3590925"/>
                </a:lnTo>
                <a:lnTo>
                  <a:pt x="1155700" y="3565525"/>
                </a:lnTo>
                <a:lnTo>
                  <a:pt x="1146175" y="3536950"/>
                </a:lnTo>
                <a:lnTo>
                  <a:pt x="1143000" y="3508375"/>
                </a:lnTo>
                <a:lnTo>
                  <a:pt x="1143000" y="2473801"/>
                </a:lnTo>
                <a:lnTo>
                  <a:pt x="1139825" y="2473325"/>
                </a:lnTo>
                <a:lnTo>
                  <a:pt x="1031875" y="2459831"/>
                </a:lnTo>
                <a:lnTo>
                  <a:pt x="1031875" y="3508375"/>
                </a:lnTo>
                <a:lnTo>
                  <a:pt x="1028700" y="3536950"/>
                </a:lnTo>
                <a:lnTo>
                  <a:pt x="1019175" y="3565525"/>
                </a:lnTo>
                <a:lnTo>
                  <a:pt x="1006475" y="3590925"/>
                </a:lnTo>
                <a:lnTo>
                  <a:pt x="987425" y="3613150"/>
                </a:lnTo>
                <a:lnTo>
                  <a:pt x="965200" y="3632200"/>
                </a:lnTo>
                <a:lnTo>
                  <a:pt x="939800" y="3644900"/>
                </a:lnTo>
                <a:lnTo>
                  <a:pt x="911225" y="3654425"/>
                </a:lnTo>
                <a:lnTo>
                  <a:pt x="882650" y="3657600"/>
                </a:lnTo>
                <a:lnTo>
                  <a:pt x="850900" y="3654425"/>
                </a:lnTo>
                <a:lnTo>
                  <a:pt x="822325" y="3644900"/>
                </a:lnTo>
                <a:lnTo>
                  <a:pt x="796925" y="3632200"/>
                </a:lnTo>
                <a:lnTo>
                  <a:pt x="774700" y="3613150"/>
                </a:lnTo>
                <a:lnTo>
                  <a:pt x="755650" y="3590925"/>
                </a:lnTo>
                <a:lnTo>
                  <a:pt x="742950" y="3565525"/>
                </a:lnTo>
                <a:lnTo>
                  <a:pt x="733425" y="3536950"/>
                </a:lnTo>
                <a:lnTo>
                  <a:pt x="730250" y="3508375"/>
                </a:lnTo>
                <a:lnTo>
                  <a:pt x="730250" y="2397125"/>
                </a:lnTo>
                <a:lnTo>
                  <a:pt x="733425" y="2368550"/>
                </a:lnTo>
                <a:lnTo>
                  <a:pt x="742950" y="2339975"/>
                </a:lnTo>
                <a:lnTo>
                  <a:pt x="743744" y="2338388"/>
                </a:lnTo>
                <a:lnTo>
                  <a:pt x="742950" y="2336800"/>
                </a:lnTo>
                <a:lnTo>
                  <a:pt x="736600" y="2314575"/>
                </a:lnTo>
                <a:lnTo>
                  <a:pt x="730250" y="2292350"/>
                </a:lnTo>
                <a:lnTo>
                  <a:pt x="730250" y="2263775"/>
                </a:lnTo>
                <a:lnTo>
                  <a:pt x="733425" y="2235200"/>
                </a:lnTo>
                <a:lnTo>
                  <a:pt x="825831" y="1545236"/>
                </a:lnTo>
                <a:lnTo>
                  <a:pt x="679450" y="1892300"/>
                </a:lnTo>
                <a:lnTo>
                  <a:pt x="669925" y="1911350"/>
                </a:lnTo>
                <a:lnTo>
                  <a:pt x="669217" y="1912766"/>
                </a:lnTo>
                <a:lnTo>
                  <a:pt x="666750" y="1917700"/>
                </a:lnTo>
                <a:lnTo>
                  <a:pt x="657225" y="1936750"/>
                </a:lnTo>
                <a:lnTo>
                  <a:pt x="641350" y="1952625"/>
                </a:lnTo>
                <a:lnTo>
                  <a:pt x="625475" y="1962150"/>
                </a:lnTo>
                <a:lnTo>
                  <a:pt x="606425" y="1971675"/>
                </a:lnTo>
                <a:lnTo>
                  <a:pt x="584200" y="1974850"/>
                </a:lnTo>
                <a:lnTo>
                  <a:pt x="561975" y="1974850"/>
                </a:lnTo>
                <a:lnTo>
                  <a:pt x="542925" y="1971675"/>
                </a:lnTo>
                <a:lnTo>
                  <a:pt x="76200" y="1774825"/>
                </a:lnTo>
                <a:lnTo>
                  <a:pt x="57150" y="1765300"/>
                </a:lnTo>
                <a:lnTo>
                  <a:pt x="38100" y="1752600"/>
                </a:lnTo>
                <a:lnTo>
                  <a:pt x="25400" y="1739900"/>
                </a:lnTo>
                <a:lnTo>
                  <a:pt x="12700" y="1720850"/>
                </a:lnTo>
                <a:lnTo>
                  <a:pt x="3175" y="1704975"/>
                </a:lnTo>
                <a:lnTo>
                  <a:pt x="0" y="1682750"/>
                </a:lnTo>
                <a:lnTo>
                  <a:pt x="0" y="1660525"/>
                </a:lnTo>
                <a:lnTo>
                  <a:pt x="3175" y="1641475"/>
                </a:lnTo>
                <a:lnTo>
                  <a:pt x="12700" y="1619250"/>
                </a:lnTo>
                <a:lnTo>
                  <a:pt x="22225" y="1603375"/>
                </a:lnTo>
                <a:lnTo>
                  <a:pt x="38100" y="1587500"/>
                </a:lnTo>
                <a:lnTo>
                  <a:pt x="53975" y="1574800"/>
                </a:lnTo>
                <a:lnTo>
                  <a:pt x="73025" y="1568450"/>
                </a:lnTo>
                <a:lnTo>
                  <a:pt x="95250" y="1562100"/>
                </a:lnTo>
                <a:lnTo>
                  <a:pt x="114300" y="1562100"/>
                </a:lnTo>
                <a:lnTo>
                  <a:pt x="136525" y="1568450"/>
                </a:lnTo>
                <a:lnTo>
                  <a:pt x="516862" y="1728864"/>
                </a:lnTo>
                <a:lnTo>
                  <a:pt x="669925" y="1368425"/>
                </a:lnTo>
                <a:lnTo>
                  <a:pt x="679450" y="1346200"/>
                </a:lnTo>
                <a:lnTo>
                  <a:pt x="688975" y="1330325"/>
                </a:lnTo>
                <a:lnTo>
                  <a:pt x="704850" y="1314450"/>
                </a:lnTo>
                <a:lnTo>
                  <a:pt x="714375" y="1304925"/>
                </a:lnTo>
                <a:lnTo>
                  <a:pt x="730250" y="1295400"/>
                </a:lnTo>
                <a:lnTo>
                  <a:pt x="746125" y="1285875"/>
                </a:lnTo>
                <a:lnTo>
                  <a:pt x="787400" y="1273175"/>
                </a:lnTo>
                <a:lnTo>
                  <a:pt x="831850" y="1260475"/>
                </a:lnTo>
                <a:lnTo>
                  <a:pt x="882650" y="1254125"/>
                </a:lnTo>
                <a:lnTo>
                  <a:pt x="936625" y="1250950"/>
                </a:lnTo>
                <a:lnTo>
                  <a:pt x="990600" y="1250950"/>
                </a:lnTo>
                <a:lnTo>
                  <a:pt x="1092200" y="1250950"/>
                </a:lnTo>
                <a:lnTo>
                  <a:pt x="1171575" y="1260475"/>
                </a:lnTo>
                <a:lnTo>
                  <a:pt x="1301750" y="1276350"/>
                </a:lnTo>
                <a:lnTo>
                  <a:pt x="1377950" y="1289050"/>
                </a:lnTo>
                <a:lnTo>
                  <a:pt x="1473200" y="1311275"/>
                </a:lnTo>
                <a:lnTo>
                  <a:pt x="1524000" y="1323975"/>
                </a:lnTo>
                <a:lnTo>
                  <a:pt x="1571625" y="1339850"/>
                </a:lnTo>
                <a:lnTo>
                  <a:pt x="1604727" y="1351672"/>
                </a:lnTo>
                <a:lnTo>
                  <a:pt x="2470150" y="1060450"/>
                </a:lnTo>
                <a:close/>
                <a:moveTo>
                  <a:pt x="4162425" y="914400"/>
                </a:moveTo>
                <a:lnTo>
                  <a:pt x="4162425" y="1631950"/>
                </a:lnTo>
                <a:lnTo>
                  <a:pt x="3924300" y="1631950"/>
                </a:lnTo>
                <a:lnTo>
                  <a:pt x="3924300" y="1168400"/>
                </a:lnTo>
                <a:lnTo>
                  <a:pt x="4162425" y="914400"/>
                </a:lnTo>
                <a:close/>
                <a:moveTo>
                  <a:pt x="1193800" y="593725"/>
                </a:moveTo>
                <a:lnTo>
                  <a:pt x="1228725" y="596900"/>
                </a:lnTo>
                <a:lnTo>
                  <a:pt x="1260475" y="603250"/>
                </a:lnTo>
                <a:lnTo>
                  <a:pt x="1289050" y="612775"/>
                </a:lnTo>
                <a:lnTo>
                  <a:pt x="1317625" y="625475"/>
                </a:lnTo>
                <a:lnTo>
                  <a:pt x="1346200" y="638175"/>
                </a:lnTo>
                <a:lnTo>
                  <a:pt x="1371600" y="657225"/>
                </a:lnTo>
                <a:lnTo>
                  <a:pt x="1397000" y="676275"/>
                </a:lnTo>
                <a:lnTo>
                  <a:pt x="1419225" y="698500"/>
                </a:lnTo>
                <a:lnTo>
                  <a:pt x="1438275" y="720725"/>
                </a:lnTo>
                <a:lnTo>
                  <a:pt x="1454150" y="746125"/>
                </a:lnTo>
                <a:lnTo>
                  <a:pt x="1470025" y="771525"/>
                </a:lnTo>
                <a:lnTo>
                  <a:pt x="1482725" y="800100"/>
                </a:lnTo>
                <a:lnTo>
                  <a:pt x="1492250" y="828675"/>
                </a:lnTo>
                <a:lnTo>
                  <a:pt x="1498600" y="860425"/>
                </a:lnTo>
                <a:lnTo>
                  <a:pt x="1501775" y="892175"/>
                </a:lnTo>
                <a:lnTo>
                  <a:pt x="1501775" y="923925"/>
                </a:lnTo>
                <a:lnTo>
                  <a:pt x="1498600" y="955675"/>
                </a:lnTo>
                <a:lnTo>
                  <a:pt x="1495425" y="987425"/>
                </a:lnTo>
                <a:lnTo>
                  <a:pt x="1485900" y="1019175"/>
                </a:lnTo>
                <a:lnTo>
                  <a:pt x="1473200" y="1047750"/>
                </a:lnTo>
                <a:lnTo>
                  <a:pt x="1457325" y="1073150"/>
                </a:lnTo>
                <a:lnTo>
                  <a:pt x="1441450" y="1101725"/>
                </a:lnTo>
                <a:lnTo>
                  <a:pt x="1422400" y="1123950"/>
                </a:lnTo>
                <a:lnTo>
                  <a:pt x="1400175" y="1146175"/>
                </a:lnTo>
                <a:lnTo>
                  <a:pt x="1377950" y="1165225"/>
                </a:lnTo>
                <a:lnTo>
                  <a:pt x="1352550" y="1184275"/>
                </a:lnTo>
                <a:lnTo>
                  <a:pt x="1327150" y="1196975"/>
                </a:lnTo>
                <a:lnTo>
                  <a:pt x="1298575" y="1209675"/>
                </a:lnTo>
                <a:lnTo>
                  <a:pt x="1270000" y="1219200"/>
                </a:lnTo>
                <a:lnTo>
                  <a:pt x="1238250" y="1225550"/>
                </a:lnTo>
                <a:lnTo>
                  <a:pt x="1206500" y="1228725"/>
                </a:lnTo>
                <a:lnTo>
                  <a:pt x="1174750" y="1231900"/>
                </a:lnTo>
                <a:lnTo>
                  <a:pt x="1143000" y="1228725"/>
                </a:lnTo>
                <a:lnTo>
                  <a:pt x="1111250" y="1222375"/>
                </a:lnTo>
                <a:lnTo>
                  <a:pt x="1079500" y="1212850"/>
                </a:lnTo>
                <a:lnTo>
                  <a:pt x="1050925" y="1200150"/>
                </a:lnTo>
                <a:lnTo>
                  <a:pt x="1022350" y="1187450"/>
                </a:lnTo>
                <a:lnTo>
                  <a:pt x="996950" y="1168400"/>
                </a:lnTo>
                <a:lnTo>
                  <a:pt x="974725" y="1149350"/>
                </a:lnTo>
                <a:lnTo>
                  <a:pt x="952500" y="1130300"/>
                </a:lnTo>
                <a:lnTo>
                  <a:pt x="933450" y="1104900"/>
                </a:lnTo>
                <a:lnTo>
                  <a:pt x="914400" y="1079500"/>
                </a:lnTo>
                <a:lnTo>
                  <a:pt x="901700" y="1054100"/>
                </a:lnTo>
                <a:lnTo>
                  <a:pt x="889000" y="1025525"/>
                </a:lnTo>
                <a:lnTo>
                  <a:pt x="879475" y="996950"/>
                </a:lnTo>
                <a:lnTo>
                  <a:pt x="873125" y="965200"/>
                </a:lnTo>
                <a:lnTo>
                  <a:pt x="866775" y="936625"/>
                </a:lnTo>
                <a:lnTo>
                  <a:pt x="866775" y="904875"/>
                </a:lnTo>
                <a:lnTo>
                  <a:pt x="869950" y="869950"/>
                </a:lnTo>
                <a:lnTo>
                  <a:pt x="876300" y="838200"/>
                </a:lnTo>
                <a:lnTo>
                  <a:pt x="885825" y="809625"/>
                </a:lnTo>
                <a:lnTo>
                  <a:pt x="895350" y="777875"/>
                </a:lnTo>
                <a:lnTo>
                  <a:pt x="911225" y="752475"/>
                </a:lnTo>
                <a:lnTo>
                  <a:pt x="927100" y="727075"/>
                </a:lnTo>
                <a:lnTo>
                  <a:pt x="946150" y="701675"/>
                </a:lnTo>
                <a:lnTo>
                  <a:pt x="968375" y="679450"/>
                </a:lnTo>
                <a:lnTo>
                  <a:pt x="990600" y="660400"/>
                </a:lnTo>
                <a:lnTo>
                  <a:pt x="1016000" y="644525"/>
                </a:lnTo>
                <a:lnTo>
                  <a:pt x="1044575" y="628650"/>
                </a:lnTo>
                <a:lnTo>
                  <a:pt x="1073150" y="615950"/>
                </a:lnTo>
                <a:lnTo>
                  <a:pt x="1101725" y="606425"/>
                </a:lnTo>
                <a:lnTo>
                  <a:pt x="1130300" y="600075"/>
                </a:lnTo>
                <a:lnTo>
                  <a:pt x="1162050" y="596900"/>
                </a:lnTo>
                <a:lnTo>
                  <a:pt x="1193800" y="593725"/>
                </a:lnTo>
                <a:close/>
                <a:moveTo>
                  <a:pt x="3930650" y="523875"/>
                </a:moveTo>
                <a:lnTo>
                  <a:pt x="4273550" y="523875"/>
                </a:lnTo>
                <a:lnTo>
                  <a:pt x="4289425" y="527050"/>
                </a:lnTo>
                <a:lnTo>
                  <a:pt x="4295775" y="527050"/>
                </a:lnTo>
                <a:lnTo>
                  <a:pt x="4302125" y="530225"/>
                </a:lnTo>
                <a:lnTo>
                  <a:pt x="4311650" y="533400"/>
                </a:lnTo>
                <a:lnTo>
                  <a:pt x="4318000" y="536575"/>
                </a:lnTo>
                <a:lnTo>
                  <a:pt x="4327525" y="546100"/>
                </a:lnTo>
                <a:lnTo>
                  <a:pt x="4337050" y="558800"/>
                </a:lnTo>
                <a:lnTo>
                  <a:pt x="4340225" y="565150"/>
                </a:lnTo>
                <a:lnTo>
                  <a:pt x="4343400" y="571500"/>
                </a:lnTo>
                <a:lnTo>
                  <a:pt x="4346575" y="581025"/>
                </a:lnTo>
                <a:lnTo>
                  <a:pt x="4349750" y="587375"/>
                </a:lnTo>
                <a:lnTo>
                  <a:pt x="4349750" y="603250"/>
                </a:lnTo>
                <a:lnTo>
                  <a:pt x="4349750" y="908050"/>
                </a:lnTo>
                <a:lnTo>
                  <a:pt x="4349750" y="920750"/>
                </a:lnTo>
                <a:lnTo>
                  <a:pt x="4343400" y="936625"/>
                </a:lnTo>
                <a:lnTo>
                  <a:pt x="4337050" y="949325"/>
                </a:lnTo>
                <a:lnTo>
                  <a:pt x="4327525" y="962025"/>
                </a:lnTo>
                <a:lnTo>
                  <a:pt x="4318000" y="971550"/>
                </a:lnTo>
                <a:lnTo>
                  <a:pt x="4305300" y="977900"/>
                </a:lnTo>
                <a:lnTo>
                  <a:pt x="4289425" y="981075"/>
                </a:lnTo>
                <a:lnTo>
                  <a:pt x="4273550" y="984250"/>
                </a:lnTo>
                <a:lnTo>
                  <a:pt x="4257675" y="981075"/>
                </a:lnTo>
                <a:lnTo>
                  <a:pt x="4244975" y="977900"/>
                </a:lnTo>
                <a:lnTo>
                  <a:pt x="4229100" y="971550"/>
                </a:lnTo>
                <a:lnTo>
                  <a:pt x="4219575" y="962025"/>
                </a:lnTo>
                <a:lnTo>
                  <a:pt x="4210050" y="949325"/>
                </a:lnTo>
                <a:lnTo>
                  <a:pt x="4203700" y="936625"/>
                </a:lnTo>
                <a:lnTo>
                  <a:pt x="4197350" y="920750"/>
                </a:lnTo>
                <a:lnTo>
                  <a:pt x="4197350" y="908050"/>
                </a:lnTo>
                <a:lnTo>
                  <a:pt x="4197350" y="787400"/>
                </a:lnTo>
                <a:lnTo>
                  <a:pt x="3873500" y="1127125"/>
                </a:lnTo>
                <a:lnTo>
                  <a:pt x="3863975" y="1136650"/>
                </a:lnTo>
                <a:lnTo>
                  <a:pt x="3851275" y="1146175"/>
                </a:lnTo>
                <a:lnTo>
                  <a:pt x="3838575" y="1152525"/>
                </a:lnTo>
                <a:lnTo>
                  <a:pt x="3825875" y="1158875"/>
                </a:lnTo>
                <a:lnTo>
                  <a:pt x="3813175" y="1158875"/>
                </a:lnTo>
                <a:lnTo>
                  <a:pt x="3810000" y="1158875"/>
                </a:lnTo>
                <a:lnTo>
                  <a:pt x="3806825" y="1158875"/>
                </a:lnTo>
                <a:lnTo>
                  <a:pt x="3473450" y="1162050"/>
                </a:lnTo>
                <a:lnTo>
                  <a:pt x="3022600" y="1612900"/>
                </a:lnTo>
                <a:lnTo>
                  <a:pt x="3009900" y="1622425"/>
                </a:lnTo>
                <a:lnTo>
                  <a:pt x="2997200" y="1628775"/>
                </a:lnTo>
                <a:lnTo>
                  <a:pt x="2981325" y="1631950"/>
                </a:lnTo>
                <a:lnTo>
                  <a:pt x="2968625" y="1635125"/>
                </a:lnTo>
                <a:lnTo>
                  <a:pt x="2952750" y="1631950"/>
                </a:lnTo>
                <a:lnTo>
                  <a:pt x="2940050" y="1628775"/>
                </a:lnTo>
                <a:lnTo>
                  <a:pt x="2924175" y="1622425"/>
                </a:lnTo>
                <a:lnTo>
                  <a:pt x="2914650" y="1612900"/>
                </a:lnTo>
                <a:lnTo>
                  <a:pt x="2901950" y="1600200"/>
                </a:lnTo>
                <a:lnTo>
                  <a:pt x="2895600" y="1587500"/>
                </a:lnTo>
                <a:lnTo>
                  <a:pt x="2892425" y="1571625"/>
                </a:lnTo>
                <a:lnTo>
                  <a:pt x="2889250" y="1555750"/>
                </a:lnTo>
                <a:lnTo>
                  <a:pt x="2892425" y="1543050"/>
                </a:lnTo>
                <a:lnTo>
                  <a:pt x="2895600" y="1527175"/>
                </a:lnTo>
                <a:lnTo>
                  <a:pt x="2901950" y="1514475"/>
                </a:lnTo>
                <a:lnTo>
                  <a:pt x="2914650" y="1501775"/>
                </a:lnTo>
                <a:lnTo>
                  <a:pt x="3371850" y="1044575"/>
                </a:lnTo>
                <a:lnTo>
                  <a:pt x="3381375" y="1031875"/>
                </a:lnTo>
                <a:lnTo>
                  <a:pt x="3394075" y="1019175"/>
                </a:lnTo>
                <a:lnTo>
                  <a:pt x="3409950" y="1012825"/>
                </a:lnTo>
                <a:lnTo>
                  <a:pt x="3425825" y="1009650"/>
                </a:lnTo>
                <a:lnTo>
                  <a:pt x="3435350" y="1006475"/>
                </a:lnTo>
                <a:lnTo>
                  <a:pt x="3438525" y="1006475"/>
                </a:lnTo>
                <a:lnTo>
                  <a:pt x="3441700" y="1006475"/>
                </a:lnTo>
                <a:lnTo>
                  <a:pt x="3775075" y="1006475"/>
                </a:lnTo>
                <a:lnTo>
                  <a:pt x="4086225" y="679450"/>
                </a:lnTo>
                <a:lnTo>
                  <a:pt x="3930650" y="679450"/>
                </a:lnTo>
                <a:lnTo>
                  <a:pt x="3914775" y="676275"/>
                </a:lnTo>
                <a:lnTo>
                  <a:pt x="3902075" y="673100"/>
                </a:lnTo>
                <a:lnTo>
                  <a:pt x="3886200" y="666750"/>
                </a:lnTo>
                <a:lnTo>
                  <a:pt x="3876675" y="657225"/>
                </a:lnTo>
                <a:lnTo>
                  <a:pt x="3867150" y="644525"/>
                </a:lnTo>
                <a:lnTo>
                  <a:pt x="3860800" y="631825"/>
                </a:lnTo>
                <a:lnTo>
                  <a:pt x="3854450" y="615950"/>
                </a:lnTo>
                <a:lnTo>
                  <a:pt x="3854450" y="603250"/>
                </a:lnTo>
                <a:lnTo>
                  <a:pt x="3854450" y="587375"/>
                </a:lnTo>
                <a:lnTo>
                  <a:pt x="3860800" y="571500"/>
                </a:lnTo>
                <a:lnTo>
                  <a:pt x="3867150" y="558800"/>
                </a:lnTo>
                <a:lnTo>
                  <a:pt x="3876675" y="546100"/>
                </a:lnTo>
                <a:lnTo>
                  <a:pt x="3886200" y="536575"/>
                </a:lnTo>
                <a:lnTo>
                  <a:pt x="3902075" y="530225"/>
                </a:lnTo>
                <a:lnTo>
                  <a:pt x="3914775" y="527050"/>
                </a:lnTo>
                <a:lnTo>
                  <a:pt x="3930650" y="523875"/>
                </a:lnTo>
                <a:close/>
                <a:moveTo>
                  <a:pt x="3302000" y="285750"/>
                </a:moveTo>
                <a:lnTo>
                  <a:pt x="3333750" y="317500"/>
                </a:lnTo>
                <a:lnTo>
                  <a:pt x="2622550" y="1104900"/>
                </a:lnTo>
                <a:lnTo>
                  <a:pt x="2543175" y="1028700"/>
                </a:lnTo>
                <a:lnTo>
                  <a:pt x="3302000" y="285750"/>
                </a:lnTo>
                <a:close/>
                <a:moveTo>
                  <a:pt x="2543175" y="0"/>
                </a:moveTo>
                <a:lnTo>
                  <a:pt x="4841875" y="0"/>
                </a:lnTo>
                <a:lnTo>
                  <a:pt x="4879975" y="3175"/>
                </a:lnTo>
                <a:lnTo>
                  <a:pt x="4918075" y="6350"/>
                </a:lnTo>
                <a:lnTo>
                  <a:pt x="4956175" y="15875"/>
                </a:lnTo>
                <a:lnTo>
                  <a:pt x="4991100" y="28575"/>
                </a:lnTo>
                <a:lnTo>
                  <a:pt x="5026025" y="47625"/>
                </a:lnTo>
                <a:lnTo>
                  <a:pt x="5057775" y="66675"/>
                </a:lnTo>
                <a:lnTo>
                  <a:pt x="5086350" y="88900"/>
                </a:lnTo>
                <a:lnTo>
                  <a:pt x="5111750" y="111125"/>
                </a:lnTo>
                <a:lnTo>
                  <a:pt x="5137150" y="139700"/>
                </a:lnTo>
                <a:lnTo>
                  <a:pt x="5159375" y="168275"/>
                </a:lnTo>
                <a:lnTo>
                  <a:pt x="5178425" y="200025"/>
                </a:lnTo>
                <a:lnTo>
                  <a:pt x="5194300" y="234950"/>
                </a:lnTo>
                <a:lnTo>
                  <a:pt x="5207000" y="269875"/>
                </a:lnTo>
                <a:lnTo>
                  <a:pt x="5216525" y="304800"/>
                </a:lnTo>
                <a:lnTo>
                  <a:pt x="5222875" y="342900"/>
                </a:lnTo>
                <a:lnTo>
                  <a:pt x="5226050" y="384175"/>
                </a:lnTo>
                <a:lnTo>
                  <a:pt x="5226050" y="1739900"/>
                </a:lnTo>
                <a:lnTo>
                  <a:pt x="5222875" y="1778000"/>
                </a:lnTo>
                <a:lnTo>
                  <a:pt x="5216525" y="1816100"/>
                </a:lnTo>
                <a:lnTo>
                  <a:pt x="5207000" y="1854200"/>
                </a:lnTo>
                <a:lnTo>
                  <a:pt x="5194300" y="1889125"/>
                </a:lnTo>
                <a:lnTo>
                  <a:pt x="5178425" y="1920875"/>
                </a:lnTo>
                <a:lnTo>
                  <a:pt x="5159375" y="1952625"/>
                </a:lnTo>
                <a:lnTo>
                  <a:pt x="5137150" y="1984375"/>
                </a:lnTo>
                <a:lnTo>
                  <a:pt x="5111750" y="2009775"/>
                </a:lnTo>
                <a:lnTo>
                  <a:pt x="5086350" y="2035175"/>
                </a:lnTo>
                <a:lnTo>
                  <a:pt x="5057775" y="2057400"/>
                </a:lnTo>
                <a:lnTo>
                  <a:pt x="5026025" y="2076450"/>
                </a:lnTo>
                <a:lnTo>
                  <a:pt x="4991100" y="2092325"/>
                </a:lnTo>
                <a:lnTo>
                  <a:pt x="4956175" y="2105025"/>
                </a:lnTo>
                <a:lnTo>
                  <a:pt x="4918075" y="2114550"/>
                </a:lnTo>
                <a:lnTo>
                  <a:pt x="4879975" y="2120900"/>
                </a:lnTo>
                <a:lnTo>
                  <a:pt x="4841875" y="2120900"/>
                </a:lnTo>
                <a:lnTo>
                  <a:pt x="2543175" y="2120900"/>
                </a:lnTo>
                <a:lnTo>
                  <a:pt x="2505075" y="2120900"/>
                </a:lnTo>
                <a:lnTo>
                  <a:pt x="2466975" y="2114550"/>
                </a:lnTo>
                <a:lnTo>
                  <a:pt x="2428875" y="2105025"/>
                </a:lnTo>
                <a:lnTo>
                  <a:pt x="2393950" y="2092325"/>
                </a:lnTo>
                <a:lnTo>
                  <a:pt x="2362200" y="2076450"/>
                </a:lnTo>
                <a:lnTo>
                  <a:pt x="2330450" y="2057400"/>
                </a:lnTo>
                <a:lnTo>
                  <a:pt x="2298700" y="2035175"/>
                </a:lnTo>
                <a:lnTo>
                  <a:pt x="2273300" y="2009775"/>
                </a:lnTo>
                <a:lnTo>
                  <a:pt x="2247900" y="1984375"/>
                </a:lnTo>
                <a:lnTo>
                  <a:pt x="2225675" y="1952625"/>
                </a:lnTo>
                <a:lnTo>
                  <a:pt x="2206625" y="1920875"/>
                </a:lnTo>
                <a:lnTo>
                  <a:pt x="2190750" y="1889125"/>
                </a:lnTo>
                <a:lnTo>
                  <a:pt x="2178050" y="1854200"/>
                </a:lnTo>
                <a:lnTo>
                  <a:pt x="2168525" y="1816100"/>
                </a:lnTo>
                <a:lnTo>
                  <a:pt x="2162175" y="1778000"/>
                </a:lnTo>
                <a:lnTo>
                  <a:pt x="2159000" y="1739900"/>
                </a:lnTo>
                <a:lnTo>
                  <a:pt x="2159000" y="1435100"/>
                </a:lnTo>
                <a:lnTo>
                  <a:pt x="2241550" y="1406525"/>
                </a:lnTo>
                <a:lnTo>
                  <a:pt x="2324100" y="1374775"/>
                </a:lnTo>
                <a:lnTo>
                  <a:pt x="2324100" y="1739900"/>
                </a:lnTo>
                <a:lnTo>
                  <a:pt x="2324100" y="1762125"/>
                </a:lnTo>
                <a:lnTo>
                  <a:pt x="2327275" y="1784350"/>
                </a:lnTo>
                <a:lnTo>
                  <a:pt x="2333625" y="1803400"/>
                </a:lnTo>
                <a:lnTo>
                  <a:pt x="2339975" y="1825625"/>
                </a:lnTo>
                <a:lnTo>
                  <a:pt x="2349500" y="1844675"/>
                </a:lnTo>
                <a:lnTo>
                  <a:pt x="2362200" y="1863725"/>
                </a:lnTo>
                <a:lnTo>
                  <a:pt x="2374900" y="1879600"/>
                </a:lnTo>
                <a:lnTo>
                  <a:pt x="2387600" y="1895475"/>
                </a:lnTo>
                <a:lnTo>
                  <a:pt x="2403475" y="1908175"/>
                </a:lnTo>
                <a:lnTo>
                  <a:pt x="2419350" y="1920875"/>
                </a:lnTo>
                <a:lnTo>
                  <a:pt x="2438400" y="1933575"/>
                </a:lnTo>
                <a:lnTo>
                  <a:pt x="2457450" y="1943100"/>
                </a:lnTo>
                <a:lnTo>
                  <a:pt x="2476500" y="1949450"/>
                </a:lnTo>
                <a:lnTo>
                  <a:pt x="2498725" y="1955800"/>
                </a:lnTo>
                <a:lnTo>
                  <a:pt x="2520950" y="1958975"/>
                </a:lnTo>
                <a:lnTo>
                  <a:pt x="2543175" y="1958975"/>
                </a:lnTo>
                <a:lnTo>
                  <a:pt x="4841875" y="1958975"/>
                </a:lnTo>
                <a:lnTo>
                  <a:pt x="4864100" y="1958975"/>
                </a:lnTo>
                <a:lnTo>
                  <a:pt x="4886325" y="1955800"/>
                </a:lnTo>
                <a:lnTo>
                  <a:pt x="4908550" y="1949450"/>
                </a:lnTo>
                <a:lnTo>
                  <a:pt x="4927600" y="1943100"/>
                </a:lnTo>
                <a:lnTo>
                  <a:pt x="4946650" y="1933575"/>
                </a:lnTo>
                <a:lnTo>
                  <a:pt x="4965700" y="1920875"/>
                </a:lnTo>
                <a:lnTo>
                  <a:pt x="4981575" y="1908175"/>
                </a:lnTo>
                <a:lnTo>
                  <a:pt x="4997450" y="1895475"/>
                </a:lnTo>
                <a:lnTo>
                  <a:pt x="5013325" y="1879600"/>
                </a:lnTo>
                <a:lnTo>
                  <a:pt x="5026025" y="1863725"/>
                </a:lnTo>
                <a:lnTo>
                  <a:pt x="5035550" y="1844675"/>
                </a:lnTo>
                <a:lnTo>
                  <a:pt x="5045075" y="1825625"/>
                </a:lnTo>
                <a:lnTo>
                  <a:pt x="5051425" y="1803400"/>
                </a:lnTo>
                <a:lnTo>
                  <a:pt x="5057775" y="1784350"/>
                </a:lnTo>
                <a:lnTo>
                  <a:pt x="5060950" y="1762125"/>
                </a:lnTo>
                <a:lnTo>
                  <a:pt x="5060950" y="1739900"/>
                </a:lnTo>
                <a:lnTo>
                  <a:pt x="5060950" y="384175"/>
                </a:lnTo>
                <a:lnTo>
                  <a:pt x="5060950" y="361950"/>
                </a:lnTo>
                <a:lnTo>
                  <a:pt x="5057775" y="339725"/>
                </a:lnTo>
                <a:lnTo>
                  <a:pt x="5051425" y="317500"/>
                </a:lnTo>
                <a:lnTo>
                  <a:pt x="5045075" y="298450"/>
                </a:lnTo>
                <a:lnTo>
                  <a:pt x="5035550" y="279400"/>
                </a:lnTo>
                <a:lnTo>
                  <a:pt x="5026025" y="260350"/>
                </a:lnTo>
                <a:lnTo>
                  <a:pt x="5013325" y="244475"/>
                </a:lnTo>
                <a:lnTo>
                  <a:pt x="4997450" y="228600"/>
                </a:lnTo>
                <a:lnTo>
                  <a:pt x="4981575" y="212725"/>
                </a:lnTo>
                <a:lnTo>
                  <a:pt x="4965700" y="200025"/>
                </a:lnTo>
                <a:lnTo>
                  <a:pt x="4946650" y="190500"/>
                </a:lnTo>
                <a:lnTo>
                  <a:pt x="4927600" y="180975"/>
                </a:lnTo>
                <a:lnTo>
                  <a:pt x="4908550" y="171450"/>
                </a:lnTo>
                <a:lnTo>
                  <a:pt x="4886325" y="168275"/>
                </a:lnTo>
                <a:lnTo>
                  <a:pt x="4864100" y="165100"/>
                </a:lnTo>
                <a:lnTo>
                  <a:pt x="4841875" y="161925"/>
                </a:lnTo>
                <a:lnTo>
                  <a:pt x="2543175" y="161925"/>
                </a:lnTo>
                <a:lnTo>
                  <a:pt x="2520950" y="165100"/>
                </a:lnTo>
                <a:lnTo>
                  <a:pt x="2498725" y="168275"/>
                </a:lnTo>
                <a:lnTo>
                  <a:pt x="2476500" y="171450"/>
                </a:lnTo>
                <a:lnTo>
                  <a:pt x="2457450" y="180975"/>
                </a:lnTo>
                <a:lnTo>
                  <a:pt x="2438400" y="190500"/>
                </a:lnTo>
                <a:lnTo>
                  <a:pt x="2419350" y="200025"/>
                </a:lnTo>
                <a:lnTo>
                  <a:pt x="2403475" y="212725"/>
                </a:lnTo>
                <a:lnTo>
                  <a:pt x="2387600" y="228600"/>
                </a:lnTo>
                <a:lnTo>
                  <a:pt x="2374900" y="244475"/>
                </a:lnTo>
                <a:lnTo>
                  <a:pt x="2362200" y="260350"/>
                </a:lnTo>
                <a:lnTo>
                  <a:pt x="2349500" y="279400"/>
                </a:lnTo>
                <a:lnTo>
                  <a:pt x="2339975" y="298450"/>
                </a:lnTo>
                <a:lnTo>
                  <a:pt x="2333625" y="317500"/>
                </a:lnTo>
                <a:lnTo>
                  <a:pt x="2327275" y="339725"/>
                </a:lnTo>
                <a:lnTo>
                  <a:pt x="2324100" y="361950"/>
                </a:lnTo>
                <a:lnTo>
                  <a:pt x="2324100" y="384175"/>
                </a:lnTo>
                <a:lnTo>
                  <a:pt x="2324100" y="1066800"/>
                </a:lnTo>
                <a:lnTo>
                  <a:pt x="2241550" y="1089025"/>
                </a:lnTo>
                <a:lnTo>
                  <a:pt x="2159000" y="1117600"/>
                </a:lnTo>
                <a:lnTo>
                  <a:pt x="2159000" y="384175"/>
                </a:lnTo>
                <a:lnTo>
                  <a:pt x="2162175" y="342900"/>
                </a:lnTo>
                <a:lnTo>
                  <a:pt x="2168525" y="304800"/>
                </a:lnTo>
                <a:lnTo>
                  <a:pt x="2178050" y="269875"/>
                </a:lnTo>
                <a:lnTo>
                  <a:pt x="2190750" y="234950"/>
                </a:lnTo>
                <a:lnTo>
                  <a:pt x="2206625" y="200025"/>
                </a:lnTo>
                <a:lnTo>
                  <a:pt x="2225675" y="168275"/>
                </a:lnTo>
                <a:lnTo>
                  <a:pt x="2247900" y="139700"/>
                </a:lnTo>
                <a:lnTo>
                  <a:pt x="2273300" y="111125"/>
                </a:lnTo>
                <a:lnTo>
                  <a:pt x="2298700" y="88900"/>
                </a:lnTo>
                <a:lnTo>
                  <a:pt x="2330450" y="66675"/>
                </a:lnTo>
                <a:lnTo>
                  <a:pt x="2362200" y="47625"/>
                </a:lnTo>
                <a:lnTo>
                  <a:pt x="2393950" y="28575"/>
                </a:lnTo>
                <a:lnTo>
                  <a:pt x="2428875" y="15875"/>
                </a:lnTo>
                <a:lnTo>
                  <a:pt x="2466975" y="6350"/>
                </a:lnTo>
                <a:lnTo>
                  <a:pt x="2505075" y="3175"/>
                </a:lnTo>
                <a:lnTo>
                  <a:pt x="2543175"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36830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t>Capabilities on Huawei </a:t>
              </a:r>
              <a:r>
                <a:rPr lang="en-US" altLang="zh-CN" dirty="0" smtClean="0"/>
                <a:t>Cloud in Mule</a:t>
              </a:r>
              <a:endParaRPr lang="en-US" altLang="zh-CN" dirty="0"/>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组合 66"/>
          <p:cNvGrpSpPr/>
          <p:nvPr/>
        </p:nvGrpSpPr>
        <p:grpSpPr>
          <a:xfrm>
            <a:off x="1575388" y="1265554"/>
            <a:ext cx="9221858" cy="5074285"/>
            <a:chOff x="1055128" y="1265554"/>
            <a:chExt cx="9221858" cy="5074285"/>
          </a:xfrm>
        </p:grpSpPr>
        <p:grpSp>
          <p:nvGrpSpPr>
            <p:cNvPr id="56" name="组合 55"/>
            <p:cNvGrpSpPr/>
            <p:nvPr/>
          </p:nvGrpSpPr>
          <p:grpSpPr>
            <a:xfrm>
              <a:off x="1055128" y="1265554"/>
              <a:ext cx="7030688" cy="5074285"/>
              <a:chOff x="4372005" y="1001372"/>
              <a:chExt cx="7558057" cy="5338468"/>
            </a:xfrm>
          </p:grpSpPr>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36813" b="18296"/>
              <a:stretch>
                <a:fillRect/>
              </a:stretch>
            </p:blipFill>
            <p:spPr>
              <a:xfrm>
                <a:off x="4372005" y="2377441"/>
                <a:ext cx="7558057" cy="2606040"/>
              </a:xfrm>
              <a:prstGeom prst="rect">
                <a:avLst/>
              </a:prstGeom>
            </p:spPr>
          </p:pic>
          <p:grpSp>
            <p:nvGrpSpPr>
              <p:cNvPr id="54" name="组合 53"/>
              <p:cNvGrpSpPr/>
              <p:nvPr/>
            </p:nvGrpSpPr>
            <p:grpSpPr>
              <a:xfrm>
                <a:off x="4436943" y="4927715"/>
                <a:ext cx="7409604" cy="1412125"/>
                <a:chOff x="4436943" y="4927715"/>
                <a:chExt cx="7409604" cy="1412125"/>
              </a:xfrm>
            </p:grpSpPr>
            <p:sp>
              <p:nvSpPr>
                <p:cNvPr id="3" name="矩形 2"/>
                <p:cNvSpPr/>
                <p:nvPr/>
              </p:nvSpPr>
              <p:spPr>
                <a:xfrm>
                  <a:off x="4436943" y="5120640"/>
                  <a:ext cx="2255687" cy="1219200"/>
                </a:xfrm>
                <a:prstGeom prst="rect">
                  <a:avLst/>
                </a:prstGeom>
                <a:solidFill>
                  <a:schemeClr val="bg2">
                    <a:lumMod val="95000"/>
                  </a:schemeClr>
                </a:solidFill>
                <a:ln>
                  <a:solidFill>
                    <a:schemeClr val="accent6">
                      <a:alpha val="9000"/>
                    </a:schemeClr>
                  </a:solidFill>
                </a:ln>
              </p:spPr>
              <p:style>
                <a:lnRef idx="2">
                  <a:schemeClr val="accent6"/>
                </a:lnRef>
                <a:fillRef idx="1">
                  <a:schemeClr val="lt1"/>
                </a:fillRef>
                <a:effectRef idx="0">
                  <a:schemeClr val="accent6"/>
                </a:effectRef>
                <a:fontRef idx="minor">
                  <a:schemeClr val="dk1"/>
                </a:fontRef>
              </p:style>
              <p:txBody>
                <a:bodyPr rtlCol="0" anchor="ctr"/>
                <a:lstStyle/>
                <a:p>
                  <a:pPr>
                    <a:buClrTx/>
                  </a:pPr>
                  <a:r>
                    <a:rPr lang="en-US" altLang="zh-CN" sz="1200" dirty="0"/>
                    <a:t>Cloud Operation</a:t>
                  </a:r>
                  <a:endParaRPr lang="en-US" altLang="zh-CN" sz="1200" dirty="0"/>
                </a:p>
                <a:p>
                  <a:pPr marL="285750" indent="-285750">
                    <a:lnSpc>
                      <a:spcPct val="150000"/>
                    </a:lnSpc>
                    <a:buFont typeface="Arial" panose="020B0604020202020204" pitchFamily="34" charset="0"/>
                    <a:buChar char="•"/>
                  </a:pPr>
                  <a:r>
                    <a:rPr lang="en-US" altLang="zh-CN" sz="1200" dirty="0"/>
                    <a:t>Managed Operation</a:t>
                  </a:r>
                  <a:endParaRPr lang="en-US" altLang="zh-CN" sz="1200" dirty="0"/>
                </a:p>
                <a:p>
                  <a:pPr marL="285750" indent="-285750">
                    <a:buFont typeface="Arial" panose="020B0604020202020204" pitchFamily="34" charset="0"/>
                    <a:buChar char="•"/>
                  </a:pPr>
                  <a:r>
                    <a:rPr lang="en-US" altLang="zh-CN" sz="1200" dirty="0"/>
                    <a:t>Safety and maintenance integration</a:t>
                  </a:r>
                  <a:endParaRPr lang="en-US" altLang="zh-CN" sz="1200" dirty="0"/>
                </a:p>
              </p:txBody>
            </p:sp>
            <p:sp>
              <p:nvSpPr>
                <p:cNvPr id="22" name="矩形 21"/>
                <p:cNvSpPr/>
                <p:nvPr/>
              </p:nvSpPr>
              <p:spPr>
                <a:xfrm>
                  <a:off x="7123746" y="5120640"/>
                  <a:ext cx="2106005" cy="1219200"/>
                </a:xfrm>
                <a:prstGeom prst="rect">
                  <a:avLst/>
                </a:prstGeom>
                <a:solidFill>
                  <a:schemeClr val="bg2">
                    <a:lumMod val="95000"/>
                  </a:schemeClr>
                </a:solidFill>
                <a:ln>
                  <a:solidFill>
                    <a:schemeClr val="accent6">
                      <a:alpha val="9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zh-CN" sz="1200" dirty="0"/>
                    <a:t>Cloud Migration</a:t>
                  </a:r>
                  <a:endParaRPr lang="en-US" altLang="zh-CN" sz="1200" dirty="0"/>
                </a:p>
                <a:p>
                  <a:pPr marL="171450" indent="-171450">
                    <a:buFont typeface="Arial" panose="020B0604020202020204" pitchFamily="34" charset="0"/>
                    <a:buChar char="•"/>
                  </a:pPr>
                  <a:r>
                    <a:rPr lang="en-US" altLang="zh-CN" sz="1200" dirty="0"/>
                    <a:t>Legacy migrate to cloud platform</a:t>
                  </a:r>
                  <a:endParaRPr lang="en-US" altLang="zh-CN" sz="1200" dirty="0"/>
                </a:p>
              </p:txBody>
            </p:sp>
            <p:sp>
              <p:nvSpPr>
                <p:cNvPr id="23" name="矩形 22"/>
                <p:cNvSpPr/>
                <p:nvPr/>
              </p:nvSpPr>
              <p:spPr>
                <a:xfrm>
                  <a:off x="9660867" y="5120640"/>
                  <a:ext cx="2185680" cy="1219200"/>
                </a:xfrm>
                <a:prstGeom prst="rect">
                  <a:avLst/>
                </a:prstGeom>
                <a:solidFill>
                  <a:schemeClr val="bg2">
                    <a:lumMod val="95000"/>
                  </a:schemeClr>
                </a:solidFill>
                <a:ln>
                  <a:solidFill>
                    <a:schemeClr val="accent6">
                      <a:alpha val="9000"/>
                    </a:schemeClr>
                  </a:solidFill>
                </a:ln>
              </p:spPr>
              <p:style>
                <a:lnRef idx="2">
                  <a:schemeClr val="accent6"/>
                </a:lnRef>
                <a:fillRef idx="1">
                  <a:schemeClr val="lt1"/>
                </a:fillRef>
                <a:effectRef idx="0">
                  <a:schemeClr val="accent6"/>
                </a:effectRef>
                <a:fontRef idx="minor">
                  <a:schemeClr val="dk1"/>
                </a:fontRef>
              </p:style>
              <p:txBody>
                <a:bodyPr rtlCol="0" anchor="ctr"/>
                <a:lstStyle/>
                <a:p>
                  <a:pPr>
                    <a:buClrTx/>
                  </a:pPr>
                  <a:r>
                    <a:rPr lang="en-US" altLang="zh-CN" sz="1200" dirty="0"/>
                    <a:t>Value Added Services</a:t>
                  </a:r>
                  <a:endParaRPr lang="en-US" altLang="zh-CN" sz="1200" dirty="0"/>
                </a:p>
                <a:p>
                  <a:pPr marL="285750" indent="-285750">
                    <a:buFont typeface="Arial" panose="020B0604020202020204" pitchFamily="34" charset="0"/>
                    <a:buChar char="•"/>
                  </a:pPr>
                  <a:r>
                    <a:rPr lang="en-US" altLang="zh-CN" sz="1200" dirty="0"/>
                    <a:t>Chinasoft Enterprise Cloud Drive</a:t>
                  </a:r>
                  <a:endParaRPr lang="en-US" altLang="zh-CN" sz="1200" dirty="0"/>
                </a:p>
                <a:p>
                  <a:pPr marL="285750" indent="-285750">
                    <a:buFont typeface="Arial" panose="020B0604020202020204" pitchFamily="34" charset="0"/>
                    <a:buChar char="•"/>
                  </a:pPr>
                  <a:r>
                    <a:rPr lang="en-US" altLang="zh-CN" sz="1200" dirty="0"/>
                    <a:t>Cloud security solution</a:t>
                  </a:r>
                  <a:endParaRPr lang="en-US" altLang="zh-CN" sz="1200" dirty="0"/>
                </a:p>
                <a:p>
                  <a:endParaRPr lang="en-US" altLang="zh-CN" sz="400" dirty="0"/>
                </a:p>
              </p:txBody>
            </p:sp>
            <p:cxnSp>
              <p:nvCxnSpPr>
                <p:cNvPr id="45" name="直接连接符 44"/>
                <p:cNvCxnSpPr/>
                <p:nvPr/>
              </p:nvCxnSpPr>
              <p:spPr>
                <a:xfrm flipV="1">
                  <a:off x="5451513" y="4927715"/>
                  <a:ext cx="4805052" cy="55766"/>
                </a:xfrm>
                <a:prstGeom prst="line">
                  <a:avLst/>
                </a:prstGeom>
                <a:ln w="9525" cap="flat" cmpd="sng" algn="ctr">
                  <a:solidFill>
                    <a:srgbClr val="E7E7E7"/>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55" name="组合 54"/>
              <p:cNvGrpSpPr/>
              <p:nvPr/>
            </p:nvGrpSpPr>
            <p:grpSpPr>
              <a:xfrm>
                <a:off x="4794116" y="1001372"/>
                <a:ext cx="6733064" cy="1413415"/>
                <a:chOff x="4794116" y="1001372"/>
                <a:chExt cx="6733064" cy="1413415"/>
              </a:xfrm>
            </p:grpSpPr>
            <p:grpSp>
              <p:nvGrpSpPr>
                <p:cNvPr id="34" name="组合 33"/>
                <p:cNvGrpSpPr/>
                <p:nvPr/>
              </p:nvGrpSpPr>
              <p:grpSpPr>
                <a:xfrm>
                  <a:off x="4794116" y="1001372"/>
                  <a:ext cx="6733064" cy="1245252"/>
                  <a:chOff x="4746818" y="803252"/>
                  <a:chExt cx="6733064" cy="1245252"/>
                </a:xfrm>
              </p:grpSpPr>
              <p:grpSp>
                <p:nvGrpSpPr>
                  <p:cNvPr id="16" name="组合 15"/>
                  <p:cNvGrpSpPr/>
                  <p:nvPr/>
                </p:nvGrpSpPr>
                <p:grpSpPr>
                  <a:xfrm>
                    <a:off x="4746818" y="848972"/>
                    <a:ext cx="1978619" cy="1199532"/>
                    <a:chOff x="4605494" y="1231264"/>
                    <a:chExt cx="1978619" cy="1199532"/>
                  </a:xfrm>
                </p:grpSpPr>
                <p:grpSp>
                  <p:nvGrpSpPr>
                    <p:cNvPr id="15" name="组合 14"/>
                    <p:cNvGrpSpPr/>
                    <p:nvPr/>
                  </p:nvGrpSpPr>
                  <p:grpSpPr>
                    <a:xfrm>
                      <a:off x="4605494" y="1231264"/>
                      <a:ext cx="1911376" cy="955861"/>
                      <a:chOff x="4605494" y="1231264"/>
                      <a:chExt cx="1911376" cy="955861"/>
                    </a:xfrm>
                  </p:grpSpPr>
                  <p:pic>
                    <p:nvPicPr>
                      <p:cNvPr id="9" name="图片 8"/>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137" t="8128" r="66885" b="25023"/>
                      <a:stretch>
                        <a:fillRect/>
                      </a:stretch>
                    </p:blipFill>
                    <p:spPr>
                      <a:xfrm>
                        <a:off x="5541510" y="1231264"/>
                        <a:ext cx="975360" cy="929640"/>
                      </a:xfrm>
                      <a:prstGeom prst="rect">
                        <a:avLst/>
                      </a:prstGeom>
                    </p:spPr>
                  </p:pic>
                  <p:pic>
                    <p:nvPicPr>
                      <p:cNvPr id="24" name="图片 23"/>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5137" t="8128" r="66885" b="25023"/>
                      <a:stretch>
                        <a:fillRect/>
                      </a:stretch>
                    </p:blipFill>
                    <p:spPr>
                      <a:xfrm>
                        <a:off x="4605494" y="1257485"/>
                        <a:ext cx="975360" cy="929640"/>
                      </a:xfrm>
                      <a:prstGeom prst="rect">
                        <a:avLst/>
                      </a:prstGeom>
                    </p:spPr>
                  </p:pic>
                </p:grpSp>
                <p:sp>
                  <p:nvSpPr>
                    <p:cNvPr id="12" name="文本框 11"/>
                    <p:cNvSpPr txBox="1"/>
                    <p:nvPr/>
                  </p:nvSpPr>
                  <p:spPr>
                    <a:xfrm>
                      <a:off x="4620866" y="2140858"/>
                      <a:ext cx="1963247" cy="289938"/>
                    </a:xfrm>
                    <a:prstGeom prst="rect">
                      <a:avLst/>
                    </a:prstGeom>
                    <a:noFill/>
                  </p:spPr>
                  <p:txBody>
                    <a:bodyPr wrap="none" rtlCol="0">
                      <a:spAutoFit/>
                    </a:bodyPr>
                    <a:lstStyle/>
                    <a:p>
                      <a:r>
                        <a:rPr lang="en-US" altLang="zh-CN" sz="1200" b="1" dirty="0"/>
                        <a:t>Virtual Private Cloud</a:t>
                      </a:r>
                      <a:r>
                        <a:rPr lang="en-US" altLang="zh-CN" sz="1200" dirty="0"/>
                        <a:t>(VPC</a:t>
                      </a:r>
                      <a:r>
                        <a:rPr lang="en-US" altLang="zh-CN" sz="1200" dirty="0" smtClean="0"/>
                        <a:t>)</a:t>
                      </a:r>
                      <a:endParaRPr lang="en-US" altLang="zh-CN" sz="1200" b="1" dirty="0"/>
                    </a:p>
                  </p:txBody>
                </p:sp>
              </p:grpSp>
              <p:grpSp>
                <p:nvGrpSpPr>
                  <p:cNvPr id="33" name="组合 32"/>
                  <p:cNvGrpSpPr/>
                  <p:nvPr/>
                </p:nvGrpSpPr>
                <p:grpSpPr>
                  <a:xfrm>
                    <a:off x="9499170" y="803252"/>
                    <a:ext cx="1980712" cy="1204726"/>
                    <a:chOff x="9517486" y="1246116"/>
                    <a:chExt cx="1980712" cy="1204726"/>
                  </a:xfrm>
                </p:grpSpPr>
                <p:grpSp>
                  <p:nvGrpSpPr>
                    <p:cNvPr id="32" name="组合 31"/>
                    <p:cNvGrpSpPr/>
                    <p:nvPr/>
                  </p:nvGrpSpPr>
                  <p:grpSpPr>
                    <a:xfrm>
                      <a:off x="9517486" y="1246116"/>
                      <a:ext cx="1918650" cy="941009"/>
                      <a:chOff x="9517486" y="1246116"/>
                      <a:chExt cx="1918650" cy="941009"/>
                    </a:xfrm>
                  </p:grpSpPr>
                  <p:pic>
                    <p:nvPicPr>
                      <p:cNvPr id="11" name="图片 10"/>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5337" t="12113" r="67449" b="38087"/>
                      <a:stretch>
                        <a:fillRect/>
                      </a:stretch>
                    </p:blipFill>
                    <p:spPr>
                      <a:xfrm>
                        <a:off x="9517486" y="1246116"/>
                        <a:ext cx="941009" cy="941009"/>
                      </a:xfrm>
                      <a:prstGeom prst="rect">
                        <a:avLst/>
                      </a:prstGeom>
                    </p:spPr>
                  </p:pic>
                  <p:pic>
                    <p:nvPicPr>
                      <p:cNvPr id="27" name="图片 26"/>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5337" t="12113" r="67449" b="38087"/>
                      <a:stretch>
                        <a:fillRect/>
                      </a:stretch>
                    </p:blipFill>
                    <p:spPr>
                      <a:xfrm>
                        <a:off x="10495127" y="1246116"/>
                        <a:ext cx="941009" cy="941009"/>
                      </a:xfrm>
                      <a:prstGeom prst="rect">
                        <a:avLst/>
                      </a:prstGeom>
                    </p:spPr>
                  </p:pic>
                </p:grpSp>
                <p:sp>
                  <p:nvSpPr>
                    <p:cNvPr id="30" name="文本框 29"/>
                    <p:cNvSpPr txBox="1"/>
                    <p:nvPr/>
                  </p:nvSpPr>
                  <p:spPr>
                    <a:xfrm>
                      <a:off x="9631885" y="2160904"/>
                      <a:ext cx="1866313" cy="289938"/>
                    </a:xfrm>
                    <a:prstGeom prst="rect">
                      <a:avLst/>
                    </a:prstGeom>
                    <a:noFill/>
                  </p:spPr>
                  <p:txBody>
                    <a:bodyPr wrap="none" rtlCol="0">
                      <a:spAutoFit/>
                    </a:bodyPr>
                    <a:lstStyle/>
                    <a:p>
                      <a:r>
                        <a:rPr lang="en-US" altLang="zh-CN" sz="1200" b="1" dirty="0"/>
                        <a:t>Elastic Cloud Server</a:t>
                      </a:r>
                      <a:r>
                        <a:rPr lang="en-US" altLang="zh-CN" sz="1200" dirty="0"/>
                        <a:t>(ECS)</a:t>
                      </a:r>
                      <a:endParaRPr lang="en-US" altLang="zh-CN" sz="1200" b="1" dirty="0"/>
                    </a:p>
                  </p:txBody>
                </p:sp>
              </p:grpSp>
              <p:grpSp>
                <p:nvGrpSpPr>
                  <p:cNvPr id="14" name="组合 13"/>
                  <p:cNvGrpSpPr/>
                  <p:nvPr/>
                </p:nvGrpSpPr>
                <p:grpSpPr>
                  <a:xfrm>
                    <a:off x="7157021" y="940412"/>
                    <a:ext cx="1895667" cy="1087175"/>
                    <a:chOff x="7157021" y="1286378"/>
                    <a:chExt cx="1895667" cy="1087175"/>
                  </a:xfrm>
                </p:grpSpPr>
                <p:pic>
                  <p:nvPicPr>
                    <p:cNvPr id="10" name="图片 9"/>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7197" t="10274" r="66574" b="26164"/>
                    <a:stretch>
                      <a:fillRect/>
                    </a:stretch>
                  </p:blipFill>
                  <p:spPr>
                    <a:xfrm>
                      <a:off x="7621482" y="1286378"/>
                      <a:ext cx="914400" cy="883920"/>
                    </a:xfrm>
                    <a:prstGeom prst="rect">
                      <a:avLst/>
                    </a:prstGeom>
                  </p:spPr>
                </p:pic>
                <p:sp>
                  <p:nvSpPr>
                    <p:cNvPr id="31" name="文本框 30"/>
                    <p:cNvSpPr txBox="1"/>
                    <p:nvPr/>
                  </p:nvSpPr>
                  <p:spPr>
                    <a:xfrm>
                      <a:off x="7157021" y="2083615"/>
                      <a:ext cx="1895667" cy="289938"/>
                    </a:xfrm>
                    <a:prstGeom prst="rect">
                      <a:avLst/>
                    </a:prstGeom>
                    <a:noFill/>
                  </p:spPr>
                  <p:txBody>
                    <a:bodyPr wrap="none" rtlCol="0">
                      <a:spAutoFit/>
                    </a:bodyPr>
                    <a:lstStyle/>
                    <a:p>
                      <a:r>
                        <a:rPr lang="en-US" altLang="zh-CN" sz="1200" b="1" dirty="0"/>
                        <a:t>Elastic Load Balance</a:t>
                      </a:r>
                      <a:r>
                        <a:rPr lang="en-US" altLang="zh-CN" sz="1200" dirty="0"/>
                        <a:t>(ELB)</a:t>
                      </a:r>
                      <a:endParaRPr lang="en-US" altLang="zh-CN" sz="1200" b="1" dirty="0"/>
                    </a:p>
                  </p:txBody>
                </p:sp>
              </p:grpSp>
            </p:grpSp>
            <p:cxnSp>
              <p:nvCxnSpPr>
                <p:cNvPr id="43" name="直接连接符 42"/>
                <p:cNvCxnSpPr>
                  <a:endCxn id="30" idx="2"/>
                </p:cNvCxnSpPr>
                <p:nvPr/>
              </p:nvCxnSpPr>
              <p:spPr>
                <a:xfrm flipV="1">
                  <a:off x="5764786" y="2193159"/>
                  <a:ext cx="4849755" cy="55766"/>
                </a:xfrm>
                <a:prstGeom prst="line">
                  <a:avLst/>
                </a:prstGeom>
                <a:ln w="9525" cap="flat" cmpd="sng" algn="ctr">
                  <a:solidFill>
                    <a:srgbClr val="E7E7E7"/>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直接连接符 48"/>
                <p:cNvCxnSpPr/>
                <p:nvPr/>
              </p:nvCxnSpPr>
              <p:spPr>
                <a:xfrm rot="300000" flipH="1" flipV="1">
                  <a:off x="8092018" y="2234787"/>
                  <a:ext cx="14270" cy="180000"/>
                </a:xfrm>
                <a:prstGeom prst="line">
                  <a:avLst/>
                </a:prstGeom>
                <a:ln>
                  <a:solidFill>
                    <a:srgbClr val="949494"/>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4" name="组合 63"/>
            <p:cNvGrpSpPr/>
            <p:nvPr/>
          </p:nvGrpSpPr>
          <p:grpSpPr>
            <a:xfrm>
              <a:off x="8116986" y="1670138"/>
              <a:ext cx="2160000" cy="4669701"/>
              <a:chOff x="8116986" y="1670138"/>
              <a:chExt cx="2160000" cy="4669701"/>
            </a:xfrm>
          </p:grpSpPr>
          <p:pic>
            <p:nvPicPr>
              <p:cNvPr id="57"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14515" y="5389066"/>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60" name="图片 59"/>
              <p:cNvPicPr>
                <a:picLocks noChangeAspect="1"/>
              </p:cNvPicPr>
              <p:nvPr/>
            </p:nvPicPr>
            <p:blipFill rotWithShape="1">
              <a:blip r:embed="rId6" cstate="print">
                <a:extLst>
                  <a:ext uri="{28A0092B-C50C-407E-A947-70E740481C1C}">
                    <a14:useLocalDpi xmlns:a14="http://schemas.microsoft.com/office/drawing/2010/main" val="0"/>
                  </a:ext>
                </a:extLst>
              </a:blip>
              <a:srcRect l="340" t="20587" r="70360" b="21042"/>
              <a:stretch>
                <a:fillRect/>
              </a:stretch>
            </p:blipFill>
            <p:spPr>
              <a:xfrm>
                <a:off x="9540238" y="3313838"/>
                <a:ext cx="726802" cy="726803"/>
              </a:xfrm>
              <a:prstGeom prst="rect">
                <a:avLst/>
              </a:prstGeom>
            </p:spPr>
          </p:pic>
          <p:pic>
            <p:nvPicPr>
              <p:cNvPr id="26626" name="Picture 2" descr="http://img.hwclouds.com/static/v2_resources/images/global/hwclouds-logo-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8790" y="1670138"/>
                <a:ext cx="1238250" cy="295275"/>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接连接符 61"/>
              <p:cNvCxnSpPr/>
              <p:nvPr/>
            </p:nvCxnSpPr>
            <p:spPr>
              <a:xfrm flipH="1">
                <a:off x="8116986" y="2236104"/>
                <a:ext cx="2160000" cy="0"/>
              </a:xfrm>
              <a:prstGeom prst="line">
                <a:avLst/>
              </a:prstGeom>
              <a:ln>
                <a:solidFill>
                  <a:srgbClr val="E7E7E7"/>
                </a:solidFill>
                <a:prstDash val="sysDash"/>
              </a:ln>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flipH="1">
                <a:off x="8116986" y="4287972"/>
                <a:ext cx="2160000" cy="0"/>
              </a:xfrm>
              <a:prstGeom prst="line">
                <a:avLst/>
              </a:prstGeom>
              <a:ln>
                <a:solidFill>
                  <a:srgbClr val="E7E7E7"/>
                </a:solidFill>
                <a:prstDash val="sysDash"/>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H="1">
                <a:off x="8116986" y="6339839"/>
                <a:ext cx="2160000" cy="0"/>
              </a:xfrm>
              <a:prstGeom prst="line">
                <a:avLst/>
              </a:prstGeom>
              <a:ln>
                <a:solidFill>
                  <a:srgbClr val="E7E7E7"/>
                </a:solidFill>
                <a:prstDash val="sysDash"/>
              </a:ln>
            </p:spPr>
            <p:style>
              <a:lnRef idx="1">
                <a:schemeClr val="dk1"/>
              </a:lnRef>
              <a:fillRef idx="0">
                <a:schemeClr val="dk1"/>
              </a:fillRef>
              <a:effectRef idx="0">
                <a:schemeClr val="dk1"/>
              </a:effectRef>
              <a:fontRef idx="minor">
                <a:schemeClr val="tx1"/>
              </a:fontRef>
            </p:style>
          </p:cxnSp>
        </p:grpSp>
      </p:grpSp>
    </p:spTree>
    <p:custDataLst>
      <p:tags r:id="rId8"/>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82517" y="405130"/>
            <a:ext cx="10920176" cy="725805"/>
            <a:chOff x="1474" y="785"/>
            <a:chExt cx="17197" cy="1143"/>
          </a:xfrm>
        </p:grpSpPr>
        <p:sp>
          <p:nvSpPr>
            <p:cNvPr id="19"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20"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3"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4"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2" name="TextBox 49"/>
            <p:cNvSpPr txBox="1"/>
            <p:nvPr/>
          </p:nvSpPr>
          <p:spPr>
            <a:xfrm>
              <a:off x="1605" y="1320"/>
              <a:ext cx="17066"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smtClean="0">
                  <a:latin typeface="+mj-ea"/>
                  <a:ea typeface="+mj-ea"/>
                </a:rPr>
                <a:t>Achieve </a:t>
              </a:r>
              <a:r>
                <a:rPr lang="en-US" altLang="zh-CN" dirty="0">
                  <a:latin typeface="+mj-ea"/>
                  <a:ea typeface="+mj-ea"/>
                </a:rPr>
                <a:t>B</a:t>
              </a:r>
              <a:r>
                <a:rPr lang="en-US" altLang="zh-CN" dirty="0" smtClean="0">
                  <a:latin typeface="+mj-ea"/>
                  <a:ea typeface="+mj-ea"/>
                </a:rPr>
                <a:t>usiness </a:t>
              </a:r>
              <a:r>
                <a:rPr lang="en-US" altLang="zh-CN" dirty="0">
                  <a:latin typeface="+mj-ea"/>
                  <a:ea typeface="+mj-ea"/>
                </a:rPr>
                <a:t>V</a:t>
              </a:r>
              <a:r>
                <a:rPr lang="en-US" altLang="zh-CN" dirty="0" smtClean="0">
                  <a:latin typeface="+mj-ea"/>
                  <a:ea typeface="+mj-ea"/>
                </a:rPr>
                <a:t>alue with </a:t>
              </a:r>
              <a:r>
                <a:rPr lang="en-US" altLang="zh-CN" dirty="0">
                  <a:latin typeface="+mj-ea"/>
                  <a:ea typeface="+mj-ea"/>
                </a:rPr>
                <a:t>T</a:t>
              </a:r>
              <a:r>
                <a:rPr lang="en-US" altLang="zh-CN" dirty="0" smtClean="0">
                  <a:latin typeface="+mj-ea"/>
                  <a:ea typeface="+mj-ea"/>
                </a:rPr>
                <a:t>hree </a:t>
              </a:r>
              <a:r>
                <a:rPr lang="en-US" altLang="zh-CN" dirty="0">
                  <a:latin typeface="+mj-ea"/>
                  <a:ea typeface="+mj-ea"/>
                </a:rPr>
                <a:t>S</a:t>
              </a:r>
              <a:r>
                <a:rPr lang="en-US" altLang="zh-CN" dirty="0" smtClean="0">
                  <a:latin typeface="+mj-ea"/>
                  <a:ea typeface="+mj-ea"/>
                </a:rPr>
                <a:t>teps  </a:t>
              </a:r>
              <a:endParaRPr lang="en-US" altLang="zh-CN" dirty="0">
                <a:latin typeface="+mj-ea"/>
                <a:ea typeface="+mj-ea"/>
                <a:sym typeface="+mn-ea"/>
              </a:endParaRPr>
            </a:p>
          </p:txBody>
        </p:sp>
      </p:grpSp>
      <p:pic>
        <p:nvPicPr>
          <p:cNvPr id="15"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1029" t="8760" r="77051" b="16026"/>
          <a:stretch>
            <a:fillRect/>
          </a:stretch>
        </p:blipFill>
        <p:spPr>
          <a:xfrm rot="10800000">
            <a:off x="1598460" y="2220687"/>
            <a:ext cx="1275370" cy="3918857"/>
          </a:xfrm>
          <a:prstGeom prst="rect">
            <a:avLst/>
          </a:prstGeom>
        </p:spPr>
      </p:pic>
      <p:sp>
        <p:nvSpPr>
          <p:cNvPr id="9" name="TextBox 8"/>
          <p:cNvSpPr txBox="1"/>
          <p:nvPr/>
        </p:nvSpPr>
        <p:spPr>
          <a:xfrm>
            <a:off x="1815815" y="2669147"/>
            <a:ext cx="840658" cy="369332"/>
          </a:xfrm>
          <a:prstGeom prst="rect">
            <a:avLst/>
          </a:prstGeom>
          <a:noFill/>
        </p:spPr>
        <p:txBody>
          <a:bodyPr wrap="square" rtlCol="0">
            <a:spAutoFit/>
          </a:bodyPr>
          <a:lstStyle/>
          <a:p>
            <a:r>
              <a:rPr lang="en-US" altLang="zh-CN" dirty="0">
                <a:solidFill>
                  <a:schemeClr val="bg1"/>
                </a:solidFill>
              </a:rPr>
              <a:t>Design</a:t>
            </a:r>
            <a:endParaRPr lang="en-US" altLang="zh-CN" dirty="0">
              <a:solidFill>
                <a:schemeClr val="bg1"/>
              </a:solidFill>
            </a:endParaRPr>
          </a:p>
        </p:txBody>
      </p:sp>
      <p:sp>
        <p:nvSpPr>
          <p:cNvPr id="26" name="TextBox 25"/>
          <p:cNvSpPr txBox="1"/>
          <p:nvPr/>
        </p:nvSpPr>
        <p:spPr>
          <a:xfrm>
            <a:off x="1789150" y="4019363"/>
            <a:ext cx="958645" cy="369332"/>
          </a:xfrm>
          <a:prstGeom prst="rect">
            <a:avLst/>
          </a:prstGeom>
          <a:noFill/>
        </p:spPr>
        <p:txBody>
          <a:bodyPr wrap="square" rtlCol="0">
            <a:spAutoFit/>
          </a:bodyPr>
          <a:lstStyle/>
          <a:p>
            <a:r>
              <a:rPr lang="en-US" altLang="zh-CN" dirty="0" smtClean="0">
                <a:solidFill>
                  <a:schemeClr val="bg1"/>
                </a:solidFill>
              </a:rPr>
              <a:t>Process</a:t>
            </a:r>
            <a:endParaRPr lang="en-US" altLang="zh-CN" dirty="0">
              <a:solidFill>
                <a:schemeClr val="bg1"/>
              </a:solidFill>
            </a:endParaRPr>
          </a:p>
        </p:txBody>
      </p:sp>
      <p:sp>
        <p:nvSpPr>
          <p:cNvPr id="11" name="矩形 10"/>
          <p:cNvSpPr/>
          <p:nvPr/>
        </p:nvSpPr>
        <p:spPr>
          <a:xfrm>
            <a:off x="1727616" y="5219995"/>
            <a:ext cx="963725" cy="369332"/>
          </a:xfrm>
          <a:prstGeom prst="rect">
            <a:avLst/>
          </a:prstGeom>
        </p:spPr>
        <p:txBody>
          <a:bodyPr wrap="square">
            <a:spAutoFit/>
          </a:bodyPr>
          <a:lstStyle/>
          <a:p>
            <a:r>
              <a:rPr lang="en-US" altLang="zh-CN" dirty="0" smtClean="0">
                <a:solidFill>
                  <a:schemeClr val="bg1"/>
                </a:solidFill>
              </a:rPr>
              <a:t>Connect</a:t>
            </a:r>
            <a:endParaRPr lang="zh-CN" altLang="en-US" dirty="0">
              <a:solidFill>
                <a:schemeClr val="bg1"/>
              </a:solidFill>
            </a:endParaRPr>
          </a:p>
        </p:txBody>
      </p:sp>
      <p:sp>
        <p:nvSpPr>
          <p:cNvPr id="2" name="流程图: 联系 1"/>
          <p:cNvSpPr/>
          <p:nvPr/>
        </p:nvSpPr>
        <p:spPr>
          <a:xfrm>
            <a:off x="848182" y="2536723"/>
            <a:ext cx="597945" cy="634180"/>
          </a:xfrm>
          <a:prstGeom prst="flowChartConnector">
            <a:avLst/>
          </a:prstGeom>
          <a:solidFill>
            <a:srgbClr val="445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1</a:t>
            </a:r>
            <a:endParaRPr lang="zh-CN" altLang="en-US" dirty="0"/>
          </a:p>
        </p:txBody>
      </p:sp>
      <p:sp>
        <p:nvSpPr>
          <p:cNvPr id="16" name="流程图: 联系 15"/>
          <p:cNvSpPr/>
          <p:nvPr/>
        </p:nvSpPr>
        <p:spPr>
          <a:xfrm>
            <a:off x="848182" y="3663028"/>
            <a:ext cx="597945" cy="633730"/>
          </a:xfrm>
          <a:prstGeom prst="flowChartConnector">
            <a:avLst/>
          </a:prstGeom>
          <a:solidFill>
            <a:srgbClr val="FC4D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2</a:t>
            </a:r>
            <a:endParaRPr lang="zh-CN" altLang="en-US" dirty="0"/>
          </a:p>
        </p:txBody>
      </p:sp>
      <p:sp>
        <p:nvSpPr>
          <p:cNvPr id="17" name="流程图: 联系 16"/>
          <p:cNvSpPr/>
          <p:nvPr/>
        </p:nvSpPr>
        <p:spPr>
          <a:xfrm>
            <a:off x="848182" y="4788883"/>
            <a:ext cx="597945" cy="633730"/>
          </a:xfrm>
          <a:prstGeom prst="flowChartConnector">
            <a:avLst/>
          </a:prstGeom>
          <a:solidFill>
            <a:srgbClr val="7F7F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3</a:t>
            </a:r>
            <a:endParaRPr lang="zh-CN" altLang="en-US" dirty="0"/>
          </a:p>
        </p:txBody>
      </p:sp>
      <p:pic>
        <p:nvPicPr>
          <p:cNvPr id="5" name="图片 4"/>
          <p:cNvPicPr>
            <a:picLocks noChangeAspect="1"/>
          </p:cNvPicPr>
          <p:nvPr/>
        </p:nvPicPr>
        <p:blipFill>
          <a:blip r:embed="rId3"/>
          <a:stretch>
            <a:fillRect/>
          </a:stretch>
        </p:blipFill>
        <p:spPr>
          <a:xfrm>
            <a:off x="2888615" y="1301750"/>
            <a:ext cx="8056880" cy="5190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17286" y="1911137"/>
            <a:ext cx="4903380" cy="4661119"/>
          </a:xfrm>
          <a:prstGeom prst="rect">
            <a:avLst/>
          </a:prstGeom>
          <a:noFill/>
          <a:ln>
            <a:noFill/>
          </a:ln>
        </p:spPr>
      </p:pic>
      <p:sp>
        <p:nvSpPr>
          <p:cNvPr id="9" name="文本框 8"/>
          <p:cNvSpPr txBox="1"/>
          <p:nvPr/>
        </p:nvSpPr>
        <p:spPr>
          <a:xfrm>
            <a:off x="802939" y="2021558"/>
            <a:ext cx="4812030" cy="1753235"/>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latin typeface="Arial" panose="020B0604020202020204" pitchFamily="34" charset="0"/>
                <a:ea typeface="微软雅黑" panose="020B0503020204020204" charset="-122"/>
                <a:cs typeface="Arial" panose="020B0604020202020204" pitchFamily="34" charset="0"/>
              </a:rPr>
              <a:t>Started </a:t>
            </a:r>
            <a:r>
              <a:rPr lang="en-US" altLang="zh-CN" dirty="0">
                <a:latin typeface="Arial" panose="020B0604020202020204" pitchFamily="34" charset="0"/>
                <a:ea typeface="微软雅黑" panose="020B0503020204020204" charset="-122"/>
                <a:cs typeface="Arial" panose="020B0604020202020204" pitchFamily="34" charset="0"/>
              </a:rPr>
              <a:t>in </a:t>
            </a:r>
            <a:r>
              <a:rPr lang="en-US" altLang="zh-CN" dirty="0" smtClean="0">
                <a:latin typeface="Arial" panose="020B0604020202020204" pitchFamily="34" charset="0"/>
                <a:ea typeface="微软雅黑" panose="020B0503020204020204" charset="-122"/>
                <a:cs typeface="Arial" panose="020B0604020202020204" pitchFamily="34" charset="0"/>
              </a:rPr>
              <a:t>2006</a:t>
            </a:r>
            <a:endParaRPr lang="en-US" altLang="zh-CN" dirty="0" smtClean="0">
              <a:latin typeface="Arial" panose="020B0604020202020204" pitchFamily="34" charset="0"/>
              <a:ea typeface="微软雅黑" panose="020B0503020204020204" charset="-122"/>
              <a:cs typeface="Arial" panose="020B0604020202020204" pitchFamily="34" charset="0"/>
            </a:endParaRPr>
          </a:p>
          <a:p>
            <a:pPr marL="285750" indent="-285750">
              <a:buFont typeface="Arial" panose="020B0604020202020204" pitchFamily="34" charset="0"/>
              <a:buChar char="•"/>
            </a:pPr>
            <a:endParaRPr lang="en-US" altLang="zh-CN" dirty="0">
              <a:latin typeface="Arial" panose="020B0604020202020204" pitchFamily="34" charset="0"/>
              <a:ea typeface="微软雅黑" panose="020B0503020204020204" charset="-122"/>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ea typeface="微软雅黑" panose="020B0503020204020204" charset="-122"/>
                <a:cs typeface="Arial" panose="020B0604020202020204" pitchFamily="34" charset="0"/>
              </a:rPr>
              <a:t>headquartered in San Francisco, </a:t>
            </a:r>
            <a:r>
              <a:rPr lang="en-US" altLang="zh-CN" dirty="0" smtClean="0">
                <a:latin typeface="Arial" panose="020B0604020202020204" pitchFamily="34" charset="0"/>
                <a:ea typeface="微软雅黑" panose="020B0503020204020204" charset="-122"/>
                <a:cs typeface="Arial" panose="020B0604020202020204" pitchFamily="34" charset="0"/>
              </a:rPr>
              <a:t>California</a:t>
            </a:r>
            <a:endParaRPr lang="en-US" altLang="zh-CN" dirty="0" smtClean="0">
              <a:latin typeface="Arial" panose="020B0604020202020204" pitchFamily="34" charset="0"/>
              <a:ea typeface="微软雅黑" panose="020B0503020204020204" charset="-122"/>
              <a:cs typeface="Arial" panose="020B0604020202020204" pitchFamily="34" charset="0"/>
            </a:endParaRPr>
          </a:p>
          <a:p>
            <a:pPr marL="285750" indent="-285750">
              <a:buFont typeface="Arial" panose="020B0604020202020204" pitchFamily="34" charset="0"/>
              <a:buChar char="•"/>
            </a:pPr>
            <a:endParaRPr lang="en-US" altLang="zh-CN" dirty="0">
              <a:latin typeface="Arial" panose="020B0604020202020204" pitchFamily="34" charset="0"/>
              <a:ea typeface="微软雅黑" panose="020B0503020204020204" charset="-122"/>
              <a:cs typeface="Arial" panose="020B0604020202020204" pitchFamily="34" charset="0"/>
            </a:endParaRPr>
          </a:p>
          <a:p>
            <a:pPr marL="285750" indent="-285750">
              <a:buFont typeface="Arial" panose="020B0604020202020204" pitchFamily="34" charset="0"/>
              <a:buChar char="•"/>
            </a:pPr>
            <a:r>
              <a:rPr lang="en-US" altLang="zh-CN" dirty="0" smtClean="0">
                <a:latin typeface="Arial" panose="020B0604020202020204" pitchFamily="34" charset="0"/>
                <a:ea typeface="微软雅黑" panose="020B0503020204020204" charset="-122"/>
                <a:cs typeface="Arial" panose="020B0604020202020204" pitchFamily="34" charset="0"/>
              </a:rPr>
              <a:t>2017 IPO</a:t>
            </a:r>
            <a:endParaRPr lang="en-US" altLang="zh-CN" dirty="0" smtClean="0">
              <a:latin typeface="Arial" panose="020B0604020202020204" pitchFamily="34" charset="0"/>
              <a:ea typeface="微软雅黑" panose="020B0503020204020204" charset="-122"/>
              <a:cs typeface="Arial" panose="020B0604020202020204" pitchFamily="34" charset="0"/>
            </a:endParaRPr>
          </a:p>
          <a:p>
            <a:endParaRPr lang="en-US" altLang="zh-CN" dirty="0" smtClean="0">
              <a:latin typeface="微软雅黑" panose="020B0503020204020204" charset="-122"/>
              <a:ea typeface="微软雅黑" panose="020B0503020204020204" charset="-122"/>
              <a:cs typeface="Times New Roman" panose="02020603050405020304" pitchFamily="18" charset="0"/>
            </a:endParaRPr>
          </a:p>
        </p:txBody>
      </p:sp>
      <p:sp>
        <p:nvSpPr>
          <p:cNvPr id="10" name="文本框 9"/>
          <p:cNvSpPr txBox="1"/>
          <p:nvPr/>
        </p:nvSpPr>
        <p:spPr>
          <a:xfrm>
            <a:off x="864813" y="3769644"/>
            <a:ext cx="4137212" cy="646331"/>
          </a:xfrm>
          <a:prstGeom prst="rect">
            <a:avLst/>
          </a:prstGeom>
          <a:solidFill>
            <a:schemeClr val="accent2">
              <a:lumMod val="20000"/>
              <a:lumOff val="80000"/>
            </a:schemeClr>
          </a:solidFill>
        </p:spPr>
        <p:txBody>
          <a:bodyPr wrap="square" rtlCol="0">
            <a:spAutoFit/>
          </a:bodyPr>
          <a:lstStyle/>
          <a:p>
            <a:pPr algn="ctr"/>
            <a:r>
              <a:rPr lang="en-US" altLang="zh-CN" sz="3600" b="1">
                <a:solidFill>
                  <a:srgbClr val="00A1DF"/>
                </a:solidFill>
                <a:latin typeface="Times New Roman" panose="02020603050405020304" pitchFamily="18" charset="0"/>
                <a:cs typeface="Times New Roman" panose="02020603050405020304" pitchFamily="18" charset="0"/>
              </a:rPr>
              <a:t>Anypoint</a:t>
            </a:r>
            <a:r>
              <a:rPr lang="en-US" altLang="zh-CN" sz="3600" b="1" dirty="0">
                <a:solidFill>
                  <a:srgbClr val="00A1DF"/>
                </a:solidFill>
                <a:latin typeface="Times New Roman" panose="02020603050405020304" pitchFamily="18" charset="0"/>
                <a:cs typeface="Times New Roman" panose="02020603050405020304" pitchFamily="18" charset="0"/>
              </a:rPr>
              <a:t> </a:t>
            </a:r>
            <a:r>
              <a:rPr lang="en-US" altLang="zh-CN" sz="3600" b="1" dirty="0" smtClean="0">
                <a:solidFill>
                  <a:srgbClr val="00A1DF"/>
                </a:solidFill>
                <a:latin typeface="Times New Roman" panose="02020603050405020304" pitchFamily="18" charset="0"/>
                <a:cs typeface="Times New Roman" panose="02020603050405020304" pitchFamily="18" charset="0"/>
              </a:rPr>
              <a:t>Platform</a:t>
            </a:r>
            <a:endParaRPr lang="zh-CN" altLang="en-US" sz="3600" b="1" dirty="0">
              <a:solidFill>
                <a:srgbClr val="00A1DF"/>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776208" y="1402541"/>
            <a:ext cx="6923690" cy="400110"/>
          </a:xfrm>
          <a:prstGeom prst="rect">
            <a:avLst/>
          </a:prstGeom>
          <a:noFill/>
        </p:spPr>
        <p:txBody>
          <a:bodyPr wrap="none" rtlCol="0">
            <a:spAutoFit/>
          </a:bodyPr>
          <a:lstStyle/>
          <a:p>
            <a:r>
              <a:rPr lang="en-US" altLang="zh-CN" sz="2000" b="1"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rPr>
              <a:t>Connecting the world's applications, data, and devices.</a:t>
            </a:r>
            <a:endParaRPr lang="zh-CN" altLang="en-US" sz="2000" b="1" dirty="0">
              <a:solidFill>
                <a:schemeClr val="tx1">
                  <a:lumMod val="95000"/>
                  <a:lumOff val="5000"/>
                </a:schemeClr>
              </a:solidFill>
              <a:latin typeface="Arial" panose="020B0604020202020204" pitchFamily="34" charset="0"/>
              <a:ea typeface="微软雅黑" panose="020B0503020204020204" charset="-122"/>
              <a:cs typeface="Arial" panose="020B0604020202020204" pitchFamily="34" charset="0"/>
            </a:endParaRPr>
          </a:p>
        </p:txBody>
      </p:sp>
      <p:grpSp>
        <p:nvGrpSpPr>
          <p:cNvPr id="18" name="组合 17"/>
          <p:cNvGrpSpPr/>
          <p:nvPr/>
        </p:nvGrpSpPr>
        <p:grpSpPr>
          <a:xfrm>
            <a:off x="482517" y="405130"/>
            <a:ext cx="10920176" cy="734695"/>
            <a:chOff x="1474" y="785"/>
            <a:chExt cx="17197" cy="1157"/>
          </a:xfrm>
        </p:grpSpPr>
        <p:sp>
          <p:nvSpPr>
            <p:cNvPr id="19"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20"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3"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4"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2" name="TextBox 49"/>
            <p:cNvSpPr txBox="1"/>
            <p:nvPr/>
          </p:nvSpPr>
          <p:spPr>
            <a:xfrm>
              <a:off x="1605" y="1320"/>
              <a:ext cx="8140" cy="622"/>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smtClean="0">
                  <a:latin typeface="+mj-ea"/>
                  <a:ea typeface="+mj-ea"/>
                </a:rPr>
                <a:t>MuleSoft</a:t>
              </a:r>
              <a:endParaRPr lang="en-US" altLang="zh-CN" dirty="0">
                <a:latin typeface="+mj-ea"/>
                <a:ea typeface="+mj-ea"/>
                <a:sym typeface="+mn-ea"/>
              </a:endParaRPr>
            </a:p>
          </p:txBody>
        </p:sp>
      </p:grpSp>
      <p:pic>
        <p:nvPicPr>
          <p:cNvPr id="25" name="Picture 2" descr="https://ss0.baidu.com/6ONWsjip0QIZ8tyhnq/it/u=2540172336,1479157015&amp;fm=58&amp;s=D112C039C5B0BF92110BCCCC030060AB&amp;bpow=121&amp;bpoh=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51973" y="4193656"/>
            <a:ext cx="4497927" cy="2532642"/>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956456" y="1451008"/>
            <a:ext cx="3493444" cy="15019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6"/>
          <p:cNvSpPr>
            <a:spLocks noChangeArrowheads="1"/>
          </p:cNvSpPr>
          <p:nvPr/>
        </p:nvSpPr>
        <p:spPr bwMode="auto">
          <a:xfrm>
            <a:off x="611423" y="1295020"/>
            <a:ext cx="739265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en-US" altLang="zh-CN" sz="1600" dirty="0">
                <a:solidFill>
                  <a:schemeClr val="tx1">
                    <a:lumMod val="95000"/>
                    <a:lumOff val="5000"/>
                  </a:schemeClr>
                </a:solidFill>
                <a:latin typeface="微软雅黑" panose="020B0503020204020204" charset="-122"/>
                <a:ea typeface="微软雅黑" panose="020B0503020204020204" charset="-122"/>
              </a:rPr>
              <a:t>Offers low-friction development tools that make it easy to design APIs, implement integration flows, and build connectors. </a:t>
            </a:r>
            <a:endParaRPr lang="en-US" altLang="zh-CN" sz="1600" dirty="0" smtClean="0">
              <a:solidFill>
                <a:schemeClr val="tx1">
                  <a:lumMod val="95000"/>
                  <a:lumOff val="5000"/>
                </a:schemeClr>
              </a:solidFill>
              <a:latin typeface="微软雅黑" panose="020B0503020204020204" charset="-122"/>
              <a:ea typeface="微软雅黑" panose="020B0503020204020204" charset="-122"/>
            </a:endParaRPr>
          </a:p>
        </p:txBody>
      </p:sp>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927" y="2763807"/>
            <a:ext cx="2958292" cy="179335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组合 33"/>
          <p:cNvGrpSpPr/>
          <p:nvPr/>
        </p:nvGrpSpPr>
        <p:grpSpPr>
          <a:xfrm>
            <a:off x="482517" y="405130"/>
            <a:ext cx="10920176" cy="688975"/>
            <a:chOff x="1474" y="785"/>
            <a:chExt cx="17197" cy="1085"/>
          </a:xfrm>
        </p:grpSpPr>
        <p:sp>
          <p:nvSpPr>
            <p:cNvPr id="35"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36"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37" name="组合 36"/>
            <p:cNvGrpSpPr/>
            <p:nvPr/>
          </p:nvGrpSpPr>
          <p:grpSpPr>
            <a:xfrm>
              <a:off x="15652" y="1073"/>
              <a:ext cx="3019" cy="647"/>
              <a:chOff x="15065" y="539"/>
              <a:chExt cx="3609" cy="725"/>
            </a:xfrm>
          </p:grpSpPr>
          <p:sp>
            <p:nvSpPr>
              <p:cNvPr id="39"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40"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38" name="TextBox 49"/>
            <p:cNvSpPr txBox="1"/>
            <p:nvPr/>
          </p:nvSpPr>
          <p:spPr>
            <a:xfrm>
              <a:off x="1677" y="1225"/>
              <a:ext cx="8140" cy="622"/>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smtClean="0">
                  <a:latin typeface="+mj-ea"/>
                  <a:ea typeface="+mj-ea"/>
                </a:rPr>
                <a:t>Design Center</a:t>
              </a:r>
              <a:endParaRPr lang="en-US" altLang="zh-CN" dirty="0">
                <a:latin typeface="+mj-ea"/>
                <a:ea typeface="+mj-ea"/>
                <a:sym typeface="+mn-ea"/>
              </a:endParaRPr>
            </a:p>
          </p:txBody>
        </p:sp>
      </p:grpSp>
      <p:pic>
        <p:nvPicPr>
          <p:cNvPr id="42" name="Picture 2" descr="https://ss0.baidu.com/6ONWsjip0QIZ8tyhnq/it/u=2540172336,1479157015&amp;fm=58&amp;s=D112C039C5B0BF92110BCCCC030060AB&amp;bpow=121&amp;bpoh=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077" y="2201983"/>
            <a:ext cx="4462022"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dirty="0"/>
              <a:t>Collaborate on your API spec with easy-to-write and read RAML or import Swagger</a:t>
            </a:r>
            <a:endParaRPr lang="en-US" altLang="zh-CN" dirty="0"/>
          </a:p>
          <a:p>
            <a:pPr marL="285750" indent="-285750">
              <a:lnSpc>
                <a:spcPct val="150000"/>
              </a:lnSpc>
              <a:buFont typeface="Wingdings" panose="05000000000000000000" pitchFamily="2" charset="2"/>
              <a:buChar char="ü"/>
            </a:pPr>
            <a:r>
              <a:rPr lang="en-US" altLang="zh-CN" dirty="0"/>
              <a:t>Auto-generated console provides in-line and interactive documentation</a:t>
            </a:r>
            <a:endParaRPr lang="en-US" altLang="zh-CN" dirty="0"/>
          </a:p>
          <a:p>
            <a:pPr marL="285750" indent="-285750">
              <a:lnSpc>
                <a:spcPct val="150000"/>
              </a:lnSpc>
              <a:buFont typeface="Wingdings" panose="05000000000000000000" pitchFamily="2" charset="2"/>
              <a:buChar char="ü"/>
            </a:pPr>
            <a:r>
              <a:rPr lang="en-US" altLang="zh-CN" dirty="0"/>
              <a:t>Design according to best practices with a context-aware shelf</a:t>
            </a:r>
            <a:endParaRPr lang="en-US" altLang="zh-CN" dirty="0"/>
          </a:p>
          <a:p>
            <a:pPr marL="285750" indent="-285750">
              <a:lnSpc>
                <a:spcPct val="150000"/>
              </a:lnSpc>
              <a:buFont typeface="Wingdings" panose="05000000000000000000" pitchFamily="2" charset="2"/>
              <a:buChar char="ü"/>
            </a:pPr>
            <a:r>
              <a:rPr lang="en-US" altLang="zh-CN" dirty="0"/>
              <a:t>Validate designs before writing any code with the mocking service</a:t>
            </a:r>
            <a:endParaRPr lang="en-US" altLang="zh-CN" dirty="0"/>
          </a:p>
          <a:p>
            <a:pPr marL="285750" indent="-285750">
              <a:lnSpc>
                <a:spcPct val="150000"/>
              </a:lnSpc>
              <a:buFont typeface="Wingdings" panose="05000000000000000000" pitchFamily="2" charset="2"/>
              <a:buChar char="ü"/>
            </a:pPr>
            <a:r>
              <a:rPr lang="en-US" altLang="zh-CN" dirty="0"/>
              <a:t>Push, pull and sync RAML specifications with Anypoint Studio</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6"/>
          <p:cNvSpPr>
            <a:spLocks noChangeArrowheads="1"/>
          </p:cNvSpPr>
          <p:nvPr/>
        </p:nvSpPr>
        <p:spPr bwMode="auto">
          <a:xfrm>
            <a:off x="518077" y="1521292"/>
            <a:ext cx="73542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smtClean="0">
                <a:solidFill>
                  <a:schemeClr val="tx1">
                    <a:lumMod val="95000"/>
                    <a:lumOff val="5000"/>
                  </a:schemeClr>
                </a:solidFill>
                <a:latin typeface="微软雅黑" panose="020B0503020204020204" charset="-122"/>
                <a:ea typeface="微软雅黑" panose="020B0503020204020204" charset="-122"/>
              </a:rPr>
              <a:t>This </a:t>
            </a:r>
            <a:r>
              <a:rPr lang="en-US" altLang="zh-CN" sz="1600" dirty="0">
                <a:solidFill>
                  <a:schemeClr val="tx1">
                    <a:lumMod val="95000"/>
                    <a:lumOff val="5000"/>
                  </a:schemeClr>
                </a:solidFill>
                <a:latin typeface="微软雅黑" panose="020B0503020204020204" charset="-122"/>
                <a:ea typeface="微软雅黑" panose="020B0503020204020204" charset="-122"/>
              </a:rPr>
              <a:t>suite helps deliver enterprise­-grade security, scalability, reliability and high availability</a:t>
            </a:r>
            <a:r>
              <a:rPr lang="en-US" altLang="zh-CN" sz="1600" dirty="0" smtClean="0">
                <a:solidFill>
                  <a:schemeClr val="tx1">
                    <a:lumMod val="95000"/>
                    <a:lumOff val="5000"/>
                  </a:schemeClr>
                </a:solidFill>
                <a:latin typeface="微软雅黑" panose="020B0503020204020204" charset="-122"/>
                <a:ea typeface="微软雅黑" panose="020B0503020204020204" charset="-122"/>
              </a:rPr>
              <a:t>.</a:t>
            </a:r>
            <a:endParaRPr lang="en-US" altLang="zh-CN" sz="1600" dirty="0" smtClean="0">
              <a:solidFill>
                <a:schemeClr val="tx1">
                  <a:lumMod val="95000"/>
                  <a:lumOff val="5000"/>
                </a:schemeClr>
              </a:solidFill>
              <a:latin typeface="微软雅黑" panose="020B0503020204020204" charset="-122"/>
              <a:ea typeface="微软雅黑" panose="020B0503020204020204" charset="-122"/>
            </a:endParaRPr>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9476" y="2584694"/>
            <a:ext cx="4157663" cy="2381250"/>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719" y="4769790"/>
            <a:ext cx="2872352" cy="1613808"/>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2705" y="3186890"/>
            <a:ext cx="3490899" cy="177905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ss0.baidu.com/6ONWsjip0QIZ8tyhnq/it/u=2540172336,1479157015&amp;fm=58&amp;s=D112C039C5B0BF92110BCCCC030060AB&amp;bpow=121&amp;bpoh=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组合 18"/>
          <p:cNvGrpSpPr/>
          <p:nvPr/>
        </p:nvGrpSpPr>
        <p:grpSpPr>
          <a:xfrm>
            <a:off x="482517" y="405130"/>
            <a:ext cx="10920176" cy="732790"/>
            <a:chOff x="1474" y="785"/>
            <a:chExt cx="17197" cy="1154"/>
          </a:xfrm>
        </p:grpSpPr>
        <p:sp>
          <p:nvSpPr>
            <p:cNvPr id="20"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21"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2" name="组合 21"/>
            <p:cNvGrpSpPr/>
            <p:nvPr/>
          </p:nvGrpSpPr>
          <p:grpSpPr>
            <a:xfrm>
              <a:off x="15652" y="1073"/>
              <a:ext cx="3019" cy="647"/>
              <a:chOff x="15065" y="539"/>
              <a:chExt cx="3609" cy="725"/>
            </a:xfrm>
          </p:grpSpPr>
          <p:sp>
            <p:nvSpPr>
              <p:cNvPr id="24"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5"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3" name="TextBox 49"/>
            <p:cNvSpPr txBox="1"/>
            <p:nvPr/>
          </p:nvSpPr>
          <p:spPr>
            <a:xfrm>
              <a:off x="1677" y="1317"/>
              <a:ext cx="8140" cy="622"/>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smtClean="0">
                  <a:latin typeface="+mj-ea"/>
                  <a:ea typeface="+mj-ea"/>
                </a:rPr>
                <a:t>Runtime Services</a:t>
              </a:r>
              <a:endParaRPr lang="en-US" altLang="zh-CN" dirty="0">
                <a:latin typeface="+mj-ea"/>
                <a:ea typeface="+mj-ea"/>
                <a:sym typeface="+mn-ea"/>
              </a:endParaRPr>
            </a:p>
          </p:txBody>
        </p:sp>
      </p:grpSp>
      <p:pic>
        <p:nvPicPr>
          <p:cNvPr id="205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8308" y="888003"/>
            <a:ext cx="2924300" cy="175387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9213" y="2413280"/>
            <a:ext cx="4601497"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Single runtime deployable in the cloud or on-premises</a:t>
            </a:r>
            <a:endParaRPr lang="en-US" altLang="zh-CN" dirty="0"/>
          </a:p>
          <a:p>
            <a:pPr marL="285750" indent="-285750">
              <a:buFont typeface="Wingdings" panose="05000000000000000000" pitchFamily="2" charset="2"/>
              <a:buChar char="ü"/>
            </a:pPr>
            <a:r>
              <a:rPr lang="en-US" altLang="zh-CN" dirty="0"/>
              <a:t>Enables SOA, ESB patterns, SaaS connectivity, API management and </a:t>
            </a:r>
            <a:r>
              <a:rPr lang="en-US" altLang="zh-CN" dirty="0" smtClean="0"/>
              <a:t>micro services</a:t>
            </a:r>
            <a:endParaRPr lang="en-US" altLang="zh-CN" dirty="0"/>
          </a:p>
          <a:p>
            <a:pPr marL="285750" indent="-285750">
              <a:buFont typeface="Wingdings" panose="05000000000000000000" pitchFamily="2" charset="2"/>
              <a:buChar char="ü"/>
            </a:pPr>
            <a:r>
              <a:rPr lang="en-US" altLang="zh-CN" dirty="0"/>
              <a:t>Open architecture supports common standards and new technologies</a:t>
            </a:r>
            <a:endParaRPr lang="en-US" altLang="zh-CN" dirty="0"/>
          </a:p>
          <a:p>
            <a:pPr marL="285750" indent="-285750">
              <a:buFont typeface="Wingdings" panose="05000000000000000000" pitchFamily="2" charset="2"/>
              <a:buChar char="ü"/>
            </a:pPr>
            <a:r>
              <a:rPr lang="en-US" altLang="zh-CN" dirty="0"/>
              <a:t>Extensible to SOAP or REST, JMS or AMQP, AS400 or IoT</a:t>
            </a:r>
            <a:endParaRPr lang="en-US" altLang="zh-CN" dirty="0"/>
          </a:p>
          <a:p>
            <a:pPr marL="285750" indent="-285750">
              <a:buFont typeface="Wingdings" panose="05000000000000000000" pitchFamily="2" charset="2"/>
              <a:buChar char="ü"/>
            </a:pPr>
            <a:r>
              <a:rPr lang="en-US" altLang="zh-CN" dirty="0"/>
              <a:t>Compose in real-time, connect in batch, or do both if required</a:t>
            </a:r>
            <a:endParaRPr lang="en-US" altLang="zh-CN" dirty="0"/>
          </a:p>
          <a:p>
            <a:pPr marL="285750" indent="-285750">
              <a:buFont typeface="Wingdings" panose="05000000000000000000" pitchFamily="2" charset="2"/>
              <a:buChar char="ü"/>
            </a:pPr>
            <a:r>
              <a:rPr lang="en-US" altLang="zh-CN" dirty="0"/>
              <a:t>Map and transform data with highly maintainable and reusable </a:t>
            </a:r>
            <a:r>
              <a:rPr lang="en-US" altLang="zh-CN" dirty="0" err="1"/>
              <a:t>DataWeave</a:t>
            </a:r>
            <a:r>
              <a:rPr lang="en-US" altLang="zh-CN" dirty="0"/>
              <a:t> code</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b="49800"/>
          <a:stretch>
            <a:fillRect/>
          </a:stretch>
        </p:blipFill>
        <p:spPr bwMode="auto">
          <a:xfrm>
            <a:off x="8422106" y="3552130"/>
            <a:ext cx="3282151" cy="2888861"/>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矩形 6"/>
          <p:cNvSpPr>
            <a:spLocks noChangeArrowheads="1"/>
          </p:cNvSpPr>
          <p:nvPr/>
        </p:nvSpPr>
        <p:spPr bwMode="auto">
          <a:xfrm>
            <a:off x="605152" y="1295883"/>
            <a:ext cx="781695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600" dirty="0" smtClean="0"/>
              <a:t>Out-of-the-box </a:t>
            </a:r>
            <a:r>
              <a:rPr lang="en-US" altLang="zh-CN" sz="1600" dirty="0"/>
              <a:t>assets and tools you need to connect faster</a:t>
            </a:r>
            <a:r>
              <a:rPr lang="en-US" altLang="zh-CN" sz="1600" dirty="0" smtClean="0">
                <a:solidFill>
                  <a:schemeClr val="tx1">
                    <a:lumMod val="95000"/>
                    <a:lumOff val="5000"/>
                  </a:schemeClr>
                </a:solidFill>
                <a:latin typeface="微软雅黑" panose="020B0503020204020204" charset="-122"/>
                <a:ea typeface="微软雅黑" panose="020B0503020204020204" charset="-122"/>
              </a:rPr>
              <a:t>.</a:t>
            </a:r>
            <a:r>
              <a:rPr lang="en-US" altLang="zh-CN" sz="1600" dirty="0"/>
              <a:t> Connect any endpoints with connectors from </a:t>
            </a:r>
            <a:r>
              <a:rPr lang="en-US" altLang="zh-CN" sz="1600" dirty="0" err="1" smtClean="0"/>
              <a:t>MuleSoft’s</a:t>
            </a:r>
            <a:r>
              <a:rPr lang="en-US" altLang="zh-CN" sz="1600" dirty="0" smtClean="0"/>
              <a:t> </a:t>
            </a:r>
            <a:r>
              <a:rPr lang="en-US" altLang="zh-CN" sz="1600" dirty="0"/>
              <a:t>ecosystem, or by using dynamic connectivity to API specifications. You can even build your own reusable connectors with Anypoint Connector DevKit.</a:t>
            </a:r>
            <a:endParaRPr lang="en-US" altLang="zh-CN" sz="1600" dirty="0" smtClean="0">
              <a:solidFill>
                <a:schemeClr val="tx1">
                  <a:lumMod val="95000"/>
                  <a:lumOff val="5000"/>
                </a:schemeClr>
              </a:solidFill>
              <a:latin typeface="微软雅黑" panose="020B0503020204020204" charset="-122"/>
              <a:ea typeface="微软雅黑" panose="020B0503020204020204" charset="-122"/>
            </a:endParaRPr>
          </a:p>
          <a:p>
            <a:endParaRPr lang="en-US" altLang="zh-CN" sz="1600" dirty="0" smtClean="0">
              <a:solidFill>
                <a:schemeClr val="tx1">
                  <a:lumMod val="95000"/>
                  <a:lumOff val="5000"/>
                </a:schemeClr>
              </a:solidFill>
              <a:latin typeface="微软雅黑" panose="020B0503020204020204" charset="-122"/>
              <a:ea typeface="微软雅黑" panose="020B0503020204020204" charset="-122"/>
            </a:endParaRPr>
          </a:p>
          <a:p>
            <a:endParaRPr lang="zh-CN" altLang="en-US" sz="1600" dirty="0">
              <a:solidFill>
                <a:schemeClr val="tx1">
                  <a:lumMod val="95000"/>
                  <a:lumOff val="5000"/>
                </a:schemeClr>
              </a:solidFill>
              <a:latin typeface="微软雅黑" panose="020B0503020204020204" charset="-122"/>
              <a:ea typeface="微软雅黑" panose="020B0503020204020204" charset="-122"/>
            </a:endParaRPr>
          </a:p>
        </p:txBody>
      </p:sp>
      <p:grpSp>
        <p:nvGrpSpPr>
          <p:cNvPr id="18" name="组合 17"/>
          <p:cNvGrpSpPr/>
          <p:nvPr/>
        </p:nvGrpSpPr>
        <p:grpSpPr>
          <a:xfrm>
            <a:off x="605152" y="341353"/>
            <a:ext cx="10920176" cy="1030605"/>
            <a:chOff x="1474" y="785"/>
            <a:chExt cx="17197" cy="1623"/>
          </a:xfrm>
        </p:grpSpPr>
        <p:sp>
          <p:nvSpPr>
            <p:cNvPr id="19"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20"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3"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4"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2" name="TextBox 49"/>
            <p:cNvSpPr txBox="1"/>
            <p:nvPr/>
          </p:nvSpPr>
          <p:spPr>
            <a:xfrm>
              <a:off x="1605" y="1320"/>
              <a:ext cx="8140" cy="1088"/>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smtClean="0"/>
                <a:t>Anypoint </a:t>
              </a:r>
              <a:r>
                <a:rPr lang="en-US" altLang="zh-CN" dirty="0"/>
                <a:t>Connectors</a:t>
              </a:r>
              <a:endParaRPr lang="zh-CN" altLang="en-US" dirty="0"/>
            </a:p>
            <a:p>
              <a:endParaRPr lang="en-US" altLang="zh-CN" dirty="0">
                <a:sym typeface="+mn-ea"/>
              </a:endParaRPr>
            </a:p>
          </p:txBody>
        </p:sp>
      </p:grpSp>
      <p:pic>
        <p:nvPicPr>
          <p:cNvPr id="26" name="Picture 2" descr="https://ss0.baidu.com/6ONWsjip0QIZ8tyhnq/it/u=2540172336,1479157015&amp;fm=58&amp;s=D112C039C5B0BF92110BCCCC030060AB&amp;bpow=121&amp;bpoh=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6273" y="2470673"/>
            <a:ext cx="4120466" cy="3970318"/>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Pre-built generic protocol, transport and database, and application connectors </a:t>
            </a:r>
            <a:endParaRPr lang="en-US" altLang="zh-CN" dirty="0"/>
          </a:p>
          <a:p>
            <a:pPr marL="285750" indent="-285750">
              <a:buFont typeface="Wingdings" panose="05000000000000000000" pitchFamily="2" charset="2"/>
              <a:buChar char="ü"/>
            </a:pPr>
            <a:r>
              <a:rPr lang="en-US" altLang="zh-CN" dirty="0"/>
              <a:t>Quick connectivity to thousands of REST and SOAP APIs</a:t>
            </a:r>
            <a:endParaRPr lang="en-US" altLang="zh-CN" dirty="0"/>
          </a:p>
          <a:p>
            <a:pPr marL="285750" indent="-285750">
              <a:buFont typeface="Wingdings" panose="05000000000000000000" pitchFamily="2" charset="2"/>
              <a:buChar char="ü"/>
            </a:pPr>
            <a:r>
              <a:rPr lang="en-US" altLang="zh-CN" dirty="0"/>
              <a:t>Versatile generic protocol, transport and database connectors</a:t>
            </a:r>
            <a:endParaRPr lang="en-US" altLang="zh-CN" dirty="0"/>
          </a:p>
          <a:p>
            <a:pPr marL="285750" indent="-285750">
              <a:buFont typeface="Wingdings" panose="05000000000000000000" pitchFamily="2" charset="2"/>
              <a:buChar char="ü"/>
            </a:pPr>
            <a:r>
              <a:rPr lang="en-US" altLang="zh-CN" dirty="0"/>
              <a:t>Use DevKit to build a reusable connector for consistent use within your organization</a:t>
            </a:r>
            <a:endParaRPr lang="en-US" altLang="zh-CN" dirty="0"/>
          </a:p>
          <a:p>
            <a:pPr marL="285750" indent="-285750">
              <a:buFont typeface="Wingdings" panose="05000000000000000000" pitchFamily="2" charset="2"/>
              <a:buChar char="ü"/>
            </a:pPr>
            <a:r>
              <a:rPr lang="en-US" altLang="zh-CN" dirty="0"/>
              <a:t>Submit your connector for certification to embed your connector into MuleSoft’s ecosystem</a:t>
            </a:r>
            <a:endParaRPr lang="en-US" altLang="zh-CN" dirty="0"/>
          </a:p>
          <a:p>
            <a:endParaRPr lang="zh-CN" alt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106" y="1226161"/>
            <a:ext cx="3282151" cy="2045947"/>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7177"/>
          <a:stretch>
            <a:fillRect/>
          </a:stretch>
        </p:blipFill>
        <p:spPr bwMode="auto">
          <a:xfrm>
            <a:off x="5143357" y="2713703"/>
            <a:ext cx="3670799" cy="210932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8140" cy="608"/>
            </a:xfrm>
            <a:prstGeom prst="rect">
              <a:avLst/>
            </a:prstGeom>
            <a:noFill/>
          </p:spPr>
          <p:txBody>
            <a:bodyPr wrap="square" rtlCol="0">
              <a:spAutoFit/>
            </a:bodyPr>
            <a:lstStyle/>
            <a:p>
              <a:pPr>
                <a:lnSpc>
                  <a:spcPct val="80000"/>
                </a:lnSpc>
              </a:pPr>
              <a:r>
                <a:rPr lang="en-US" altLang="zh-CN" sz="2400" b="1" kern="0" dirty="0">
                  <a:solidFill>
                    <a:srgbClr val="445469"/>
                  </a:solidFill>
                  <a:latin typeface="+mj-ea"/>
                  <a:ea typeface="+mj-ea"/>
                  <a:sym typeface="+mn-ea"/>
                </a:rPr>
                <a:t>B</a:t>
              </a:r>
              <a:r>
                <a:rPr lang="en-US" altLang="zh-CN" sz="2400" b="1" kern="0" dirty="0" smtClean="0">
                  <a:solidFill>
                    <a:srgbClr val="445469"/>
                  </a:solidFill>
                  <a:latin typeface="+mj-ea"/>
                  <a:ea typeface="+mj-ea"/>
                  <a:sym typeface="+mn-ea"/>
                </a:rPr>
                <a:t>enefits</a:t>
              </a:r>
              <a:endParaRPr lang="en-US" altLang="zh-CN" sz="2400" b="1" dirty="0" smtClean="0">
                <a:solidFill>
                  <a:schemeClr val="tx2"/>
                </a:solidFill>
                <a:latin typeface="+mj-ea"/>
                <a:ea typeface="+mj-ea"/>
                <a:cs typeface="+mn-ea"/>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组合 44"/>
          <p:cNvGrpSpPr/>
          <p:nvPr/>
        </p:nvGrpSpPr>
        <p:grpSpPr>
          <a:xfrm>
            <a:off x="8192373" y="1857575"/>
            <a:ext cx="3144983" cy="4128655"/>
            <a:chOff x="8192373" y="2092035"/>
            <a:chExt cx="3144983" cy="4128655"/>
          </a:xfrm>
        </p:grpSpPr>
        <p:grpSp>
          <p:nvGrpSpPr>
            <p:cNvPr id="29" name="组合 28"/>
            <p:cNvGrpSpPr/>
            <p:nvPr/>
          </p:nvGrpSpPr>
          <p:grpSpPr>
            <a:xfrm>
              <a:off x="8192373" y="2092035"/>
              <a:ext cx="3144983" cy="4128655"/>
              <a:chOff x="817417" y="2092035"/>
              <a:chExt cx="3144983" cy="4128655"/>
            </a:xfrm>
          </p:grpSpPr>
          <p:sp>
            <p:nvSpPr>
              <p:cNvPr id="30" name="矩形 29"/>
              <p:cNvSpPr/>
              <p:nvPr/>
            </p:nvSpPr>
            <p:spPr>
              <a:xfrm>
                <a:off x="817417" y="2092035"/>
                <a:ext cx="3144983" cy="412865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1318396" y="2609123"/>
                <a:ext cx="2173737" cy="369332"/>
              </a:xfrm>
              <a:prstGeom prst="rect">
                <a:avLst/>
              </a:prstGeom>
              <a:noFill/>
            </p:spPr>
            <p:txBody>
              <a:bodyPr wrap="none" rtlCol="0">
                <a:spAutoFit/>
              </a:bodyPr>
              <a:lstStyle/>
              <a:p>
                <a:r>
                  <a:rPr lang="en-US" altLang="zh-CN" b="1" dirty="0">
                    <a:solidFill>
                      <a:schemeClr val="bg1"/>
                    </a:solidFill>
                  </a:rPr>
                  <a:t>Secure your IT </a:t>
                </a:r>
                <a:r>
                  <a:rPr lang="en-US" altLang="zh-CN" b="1" dirty="0" smtClean="0">
                    <a:solidFill>
                      <a:schemeClr val="bg1"/>
                    </a:solidFill>
                  </a:rPr>
                  <a:t>assets</a:t>
                </a:r>
                <a:endParaRPr lang="zh-CN" altLang="en-US" b="1" dirty="0">
                  <a:solidFill>
                    <a:schemeClr val="bg1"/>
                  </a:solidFill>
                </a:endParaRPr>
              </a:p>
            </p:txBody>
          </p:sp>
        </p:grpSp>
        <p:pic>
          <p:nvPicPr>
            <p:cNvPr id="19" name="图片 18" descr="&lt;strong&gt;盾牌&lt;/strong&gt;logo_&lt;strong&gt;盾牌&lt;/strong&gt;标签_美国队长&lt;strong&gt;盾牌&lt;/strong&gt; ..."/>
            <p:cNvPicPr>
              <a:picLocks noChangeAspect="1"/>
            </p:cNvPicPr>
            <p:nvPr/>
          </p:nvPicPr>
          <p:blipFill>
            <a:blip r:embed="rId4" cstate="print">
              <a:duotone>
                <a:schemeClr val="accent4">
                  <a:shade val="45000"/>
                  <a:satMod val="135000"/>
                </a:schemeClr>
                <a:prstClr val="white"/>
              </a:duotone>
              <a:extLst>
                <a:ext uri="{BEBA8EAE-BF5A-486C-A8C5-ECC9F3942E4B}">
                  <a14:imgProps xmlns:a14="http://schemas.microsoft.com/office/drawing/2010/main">
                    <a14:imgLayer r:embed="rId5">
                      <a14:imgEffect>
                        <a14:artisticPlasticWrap/>
                      </a14:imgEffect>
                      <a14:imgEffect>
                        <a14:colorTemperature colorTemp="6600"/>
                      </a14:imgEffect>
                    </a14:imgLayer>
                  </a14:imgProps>
                </a:ext>
                <a:ext uri="{28A0092B-C50C-407E-A947-70E740481C1C}">
                  <a14:useLocalDpi xmlns:a14="http://schemas.microsoft.com/office/drawing/2010/main" val="0"/>
                </a:ext>
              </a:extLst>
            </a:blip>
            <a:stretch>
              <a:fillRect/>
            </a:stretch>
          </p:blipFill>
          <p:spPr>
            <a:xfrm>
              <a:off x="8548018" y="3316075"/>
              <a:ext cx="2433692" cy="2566995"/>
            </a:xfrm>
            <a:prstGeom prst="rect">
              <a:avLst/>
            </a:prstGeom>
            <a:noFill/>
            <a:effectLst>
              <a:outerShdw blurRad="50800" dist="50800" dir="5400000" algn="ctr" rotWithShape="0">
                <a:srgbClr val="000000"/>
              </a:outerShdw>
            </a:effectLst>
            <a:scene3d>
              <a:camera prst="orthographicFront">
                <a:rot lat="0" lon="0" rev="0"/>
              </a:camera>
              <a:lightRig rig="threePt" dir="t"/>
            </a:scene3d>
          </p:spPr>
        </p:pic>
      </p:grpSp>
      <p:grpSp>
        <p:nvGrpSpPr>
          <p:cNvPr id="42" name="组合 41"/>
          <p:cNvGrpSpPr/>
          <p:nvPr/>
        </p:nvGrpSpPr>
        <p:grpSpPr>
          <a:xfrm>
            <a:off x="817417" y="1857575"/>
            <a:ext cx="3144983" cy="4128655"/>
            <a:chOff x="817417" y="2092035"/>
            <a:chExt cx="3144983" cy="4128655"/>
          </a:xfrm>
        </p:grpSpPr>
        <p:sp>
          <p:nvSpPr>
            <p:cNvPr id="2" name="矩形 1"/>
            <p:cNvSpPr/>
            <p:nvPr/>
          </p:nvSpPr>
          <p:spPr>
            <a:xfrm>
              <a:off x="817417" y="2092035"/>
              <a:ext cx="3144983" cy="412865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933002" y="2620579"/>
              <a:ext cx="2966133" cy="369332"/>
            </a:xfrm>
            <a:prstGeom prst="rect">
              <a:avLst/>
            </a:prstGeom>
            <a:noFill/>
          </p:spPr>
          <p:txBody>
            <a:bodyPr wrap="none" rtlCol="0">
              <a:spAutoFit/>
            </a:bodyPr>
            <a:lstStyle/>
            <a:p>
              <a:r>
                <a:rPr lang="en-US" altLang="zh-CN" b="1" dirty="0">
                  <a:solidFill>
                    <a:schemeClr val="bg1"/>
                  </a:solidFill>
                </a:rPr>
                <a:t>Launch </a:t>
              </a:r>
              <a:r>
                <a:rPr lang="en-US" altLang="zh-CN" b="1" dirty="0" smtClean="0">
                  <a:solidFill>
                    <a:schemeClr val="bg1"/>
                  </a:solidFill>
                </a:rPr>
                <a:t>applications</a:t>
              </a:r>
              <a:r>
                <a:rPr lang="zh-CN" altLang="en-US" b="1" dirty="0" smtClean="0">
                  <a:solidFill>
                    <a:schemeClr val="bg1"/>
                  </a:solidFill>
                </a:rPr>
                <a:t> </a:t>
              </a:r>
              <a:r>
                <a:rPr lang="en-US" altLang="zh-CN" b="1" dirty="0">
                  <a:solidFill>
                    <a:schemeClr val="bg1"/>
                  </a:solidFill>
                </a:rPr>
                <a:t>3X faster</a:t>
              </a:r>
              <a:endParaRPr lang="zh-CN" altLang="en-US" b="1" dirty="0">
                <a:solidFill>
                  <a:schemeClr val="bg1"/>
                </a:solidFill>
              </a:endParaRPr>
            </a:p>
          </p:txBody>
        </p:sp>
        <p:graphicFrame>
          <p:nvGraphicFramePr>
            <p:cNvPr id="39" name="图表 38"/>
            <p:cNvGraphicFramePr/>
            <p:nvPr/>
          </p:nvGraphicFramePr>
          <p:xfrm>
            <a:off x="827252" y="3345174"/>
            <a:ext cx="3067050" cy="2743200"/>
          </p:xfrm>
          <a:graphic>
            <a:graphicData uri="http://schemas.openxmlformats.org/drawingml/2006/chart">
              <c:chart xmlns:c="http://schemas.openxmlformats.org/drawingml/2006/chart" xmlns:r="http://schemas.openxmlformats.org/officeDocument/2006/relationships" r:id="rId1"/>
            </a:graphicData>
          </a:graphic>
        </p:graphicFrame>
        <p:pic>
          <p:nvPicPr>
            <p:cNvPr id="9" name="图片 8" descr="&lt;strong&gt;时间&lt;/strong&gt;机器（状） 图标免费下载 ..."/>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261398" y="3212858"/>
              <a:ext cx="1543150" cy="1543150"/>
            </a:xfrm>
            <a:prstGeom prst="rect">
              <a:avLst/>
            </a:prstGeom>
          </p:spPr>
        </p:pic>
      </p:grpSp>
      <p:grpSp>
        <p:nvGrpSpPr>
          <p:cNvPr id="43" name="组合 42"/>
          <p:cNvGrpSpPr/>
          <p:nvPr/>
        </p:nvGrpSpPr>
        <p:grpSpPr>
          <a:xfrm>
            <a:off x="4482818" y="1857574"/>
            <a:ext cx="3144983" cy="4128655"/>
            <a:chOff x="4482818" y="2092034"/>
            <a:chExt cx="3144983" cy="4128655"/>
          </a:xfrm>
        </p:grpSpPr>
        <p:grpSp>
          <p:nvGrpSpPr>
            <p:cNvPr id="22" name="组合 21"/>
            <p:cNvGrpSpPr/>
            <p:nvPr/>
          </p:nvGrpSpPr>
          <p:grpSpPr>
            <a:xfrm>
              <a:off x="4482818" y="2092034"/>
              <a:ext cx="3144983" cy="4128655"/>
              <a:chOff x="817417" y="2092035"/>
              <a:chExt cx="3144983" cy="4128655"/>
            </a:xfrm>
          </p:grpSpPr>
          <p:sp>
            <p:nvSpPr>
              <p:cNvPr id="23" name="矩形 22"/>
              <p:cNvSpPr/>
              <p:nvPr/>
            </p:nvSpPr>
            <p:spPr>
              <a:xfrm>
                <a:off x="817417" y="2092035"/>
                <a:ext cx="3144983" cy="412865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952848" y="2609124"/>
                <a:ext cx="2916824" cy="369332"/>
              </a:xfrm>
              <a:prstGeom prst="rect">
                <a:avLst/>
              </a:prstGeom>
              <a:noFill/>
            </p:spPr>
            <p:txBody>
              <a:bodyPr wrap="none" rtlCol="0">
                <a:spAutoFit/>
              </a:bodyPr>
              <a:lstStyle/>
              <a:p>
                <a:r>
                  <a:rPr lang="en-US" altLang="zh-CN" b="1" dirty="0" smtClean="0">
                    <a:solidFill>
                      <a:schemeClr val="bg1"/>
                    </a:solidFill>
                  </a:rPr>
                  <a:t>Make </a:t>
                </a:r>
                <a:r>
                  <a:rPr lang="en-US" altLang="zh-CN" b="1" dirty="0">
                    <a:solidFill>
                      <a:schemeClr val="bg1"/>
                    </a:solidFill>
                  </a:rPr>
                  <a:t>300% more productive</a:t>
                </a:r>
                <a:endParaRPr lang="zh-CN" altLang="en-US" b="1" dirty="0">
                  <a:solidFill>
                    <a:schemeClr val="bg1"/>
                  </a:solidFill>
                </a:endParaRPr>
              </a:p>
            </p:txBody>
          </p:sp>
        </p:grpSp>
        <p:graphicFrame>
          <p:nvGraphicFramePr>
            <p:cNvPr id="41" name="图表 40"/>
            <p:cNvGraphicFramePr/>
            <p:nvPr/>
          </p:nvGraphicFramePr>
          <p:xfrm>
            <a:off x="4492369" y="3345174"/>
            <a:ext cx="3067050" cy="2743200"/>
          </p:xfrm>
          <a:graphic>
            <a:graphicData uri="http://schemas.openxmlformats.org/drawingml/2006/chart">
              <c:chart xmlns:c="http://schemas.openxmlformats.org/drawingml/2006/chart" xmlns:r="http://schemas.openxmlformats.org/officeDocument/2006/relationships" r:id="rId2"/>
            </a:graphicData>
          </a:graphic>
        </p:graphicFrame>
      </p:grpSp>
      <p:sp>
        <p:nvSpPr>
          <p:cNvPr id="3" name="人"/>
          <p:cNvSpPr/>
          <p:nvPr/>
        </p:nvSpPr>
        <p:spPr bwMode="auto">
          <a:xfrm>
            <a:off x="5243195" y="3305175"/>
            <a:ext cx="780415" cy="96774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8" name="齿轮"/>
          <p:cNvSpPr/>
          <p:nvPr/>
        </p:nvSpPr>
        <p:spPr>
          <a:xfrm>
            <a:off x="4888230" y="3150870"/>
            <a:ext cx="1368000" cy="1368000"/>
          </a:xfrm>
          <a:custGeom>
            <a:avLst/>
            <a:gdLst>
              <a:gd name="connsiteX0" fmla="*/ 1173371 w 2346740"/>
              <a:gd name="connsiteY0" fmla="*/ 216744 h 2338503"/>
              <a:gd name="connsiteX1" fmla="*/ 220863 w 2346740"/>
              <a:gd name="connsiteY1" fmla="*/ 1169252 h 2338503"/>
              <a:gd name="connsiteX2" fmla="*/ 1173371 w 2346740"/>
              <a:gd name="connsiteY2" fmla="*/ 2121760 h 2338503"/>
              <a:gd name="connsiteX3" fmla="*/ 2125879 w 2346740"/>
              <a:gd name="connsiteY3" fmla="*/ 1169252 h 2338503"/>
              <a:gd name="connsiteX4" fmla="*/ 1173371 w 2346740"/>
              <a:gd name="connsiteY4" fmla="*/ 216744 h 2338503"/>
              <a:gd name="connsiteX5" fmla="*/ 1047356 w 2346740"/>
              <a:gd name="connsiteY5" fmla="*/ 0 h 2338503"/>
              <a:gd name="connsiteX6" fmla="*/ 1299384 w 2346740"/>
              <a:gd name="connsiteY6" fmla="*/ 0 h 2338503"/>
              <a:gd name="connsiteX7" fmla="*/ 1343430 w 2346740"/>
              <a:gd name="connsiteY7" fmla="*/ 204792 h 2338503"/>
              <a:gd name="connsiteX8" fmla="*/ 1454863 w 2346740"/>
              <a:gd name="connsiteY8" fmla="*/ 27415 h 2338503"/>
              <a:gd name="connsiteX9" fmla="*/ 1691692 w 2346740"/>
              <a:gd name="connsiteY9" fmla="*/ 113614 h 2338503"/>
              <a:gd name="connsiteX10" fmla="*/ 1663038 w 2346740"/>
              <a:gd name="connsiteY10" fmla="*/ 321121 h 2338503"/>
              <a:gd name="connsiteX11" fmla="*/ 1828419 w 2346740"/>
              <a:gd name="connsiteY11" fmla="*/ 192553 h 2338503"/>
              <a:gd name="connsiteX12" fmla="*/ 2021483 w 2346740"/>
              <a:gd name="connsiteY12" fmla="*/ 354553 h 2338503"/>
              <a:gd name="connsiteX13" fmla="*/ 1923586 w 2346740"/>
              <a:gd name="connsiteY13" fmla="*/ 539746 h 2338503"/>
              <a:gd name="connsiteX14" fmla="*/ 2122965 w 2346740"/>
              <a:gd name="connsiteY14" fmla="*/ 475495 h 2338503"/>
              <a:gd name="connsiteX15" fmla="*/ 2248979 w 2346740"/>
              <a:gd name="connsiteY15" fmla="*/ 693757 h 2338503"/>
              <a:gd name="connsiteX16" fmla="*/ 2093646 w 2346740"/>
              <a:gd name="connsiteY16" fmla="*/ 834298 h 2338503"/>
              <a:gd name="connsiteX17" fmla="*/ 2302976 w 2346740"/>
              <a:gd name="connsiteY17" fmla="*/ 842114 h 2338503"/>
              <a:gd name="connsiteX18" fmla="*/ 2346740 w 2346740"/>
              <a:gd name="connsiteY18" fmla="*/ 1090313 h 2338503"/>
              <a:gd name="connsiteX19" fmla="*/ 2152708 w 2346740"/>
              <a:gd name="connsiteY19" fmla="*/ 1169251 h 2338503"/>
              <a:gd name="connsiteX20" fmla="*/ 2346740 w 2346740"/>
              <a:gd name="connsiteY20" fmla="*/ 1248190 h 2338503"/>
              <a:gd name="connsiteX21" fmla="*/ 2302976 w 2346740"/>
              <a:gd name="connsiteY21" fmla="*/ 1496389 h 2338503"/>
              <a:gd name="connsiteX22" fmla="*/ 2093645 w 2346740"/>
              <a:gd name="connsiteY22" fmla="*/ 1504204 h 2338503"/>
              <a:gd name="connsiteX23" fmla="*/ 2248979 w 2346740"/>
              <a:gd name="connsiteY23" fmla="*/ 1644746 h 2338503"/>
              <a:gd name="connsiteX24" fmla="*/ 2122965 w 2346740"/>
              <a:gd name="connsiteY24" fmla="*/ 1863009 h 2338503"/>
              <a:gd name="connsiteX25" fmla="*/ 1923587 w 2346740"/>
              <a:gd name="connsiteY25" fmla="*/ 1798758 h 2338503"/>
              <a:gd name="connsiteX26" fmla="*/ 2021483 w 2346740"/>
              <a:gd name="connsiteY26" fmla="*/ 1983949 h 2338503"/>
              <a:gd name="connsiteX27" fmla="*/ 1828419 w 2346740"/>
              <a:gd name="connsiteY27" fmla="*/ 2145950 h 2338503"/>
              <a:gd name="connsiteX28" fmla="*/ 1663038 w 2346740"/>
              <a:gd name="connsiteY28" fmla="*/ 2017381 h 2338503"/>
              <a:gd name="connsiteX29" fmla="*/ 1691692 w 2346740"/>
              <a:gd name="connsiteY29" fmla="*/ 2224889 h 2338503"/>
              <a:gd name="connsiteX30" fmla="*/ 1454863 w 2346740"/>
              <a:gd name="connsiteY30" fmla="*/ 2311087 h 2338503"/>
              <a:gd name="connsiteX31" fmla="*/ 1343430 w 2346740"/>
              <a:gd name="connsiteY31" fmla="*/ 2133710 h 2338503"/>
              <a:gd name="connsiteX32" fmla="*/ 1299384 w 2346740"/>
              <a:gd name="connsiteY32" fmla="*/ 2338503 h 2338503"/>
              <a:gd name="connsiteX33" fmla="*/ 1047356 w 2346740"/>
              <a:gd name="connsiteY33" fmla="*/ 2338503 h 2338503"/>
              <a:gd name="connsiteX34" fmla="*/ 1003310 w 2346740"/>
              <a:gd name="connsiteY34" fmla="*/ 2133710 h 2338503"/>
              <a:gd name="connsiteX35" fmla="*/ 891877 w 2346740"/>
              <a:gd name="connsiteY35" fmla="*/ 2311087 h 2338503"/>
              <a:gd name="connsiteX36" fmla="*/ 655048 w 2346740"/>
              <a:gd name="connsiteY36" fmla="*/ 2224889 h 2338503"/>
              <a:gd name="connsiteX37" fmla="*/ 683702 w 2346740"/>
              <a:gd name="connsiteY37" fmla="*/ 2017381 h 2338503"/>
              <a:gd name="connsiteX38" fmla="*/ 518321 w 2346740"/>
              <a:gd name="connsiteY38" fmla="*/ 2145950 h 2338503"/>
              <a:gd name="connsiteX39" fmla="*/ 325257 w 2346740"/>
              <a:gd name="connsiteY39" fmla="*/ 1983949 h 2338503"/>
              <a:gd name="connsiteX40" fmla="*/ 423154 w 2346740"/>
              <a:gd name="connsiteY40" fmla="*/ 1798757 h 2338503"/>
              <a:gd name="connsiteX41" fmla="*/ 223775 w 2346740"/>
              <a:gd name="connsiteY41" fmla="*/ 1863008 h 2338503"/>
              <a:gd name="connsiteX42" fmla="*/ 97761 w 2346740"/>
              <a:gd name="connsiteY42" fmla="*/ 1644745 h 2338503"/>
              <a:gd name="connsiteX43" fmla="*/ 253094 w 2346740"/>
              <a:gd name="connsiteY43" fmla="*/ 1504204 h 2338503"/>
              <a:gd name="connsiteX44" fmla="*/ 43764 w 2346740"/>
              <a:gd name="connsiteY44" fmla="*/ 1496389 h 2338503"/>
              <a:gd name="connsiteX45" fmla="*/ 0 w 2346740"/>
              <a:gd name="connsiteY45" fmla="*/ 1248190 h 2338503"/>
              <a:gd name="connsiteX46" fmla="*/ 194032 w 2346740"/>
              <a:gd name="connsiteY46" fmla="*/ 1169251 h 2338503"/>
              <a:gd name="connsiteX47" fmla="*/ 0 w 2346740"/>
              <a:gd name="connsiteY47" fmla="*/ 1090313 h 2338503"/>
              <a:gd name="connsiteX48" fmla="*/ 43764 w 2346740"/>
              <a:gd name="connsiteY48" fmla="*/ 842114 h 2338503"/>
              <a:gd name="connsiteX49" fmla="*/ 253095 w 2346740"/>
              <a:gd name="connsiteY49" fmla="*/ 834298 h 2338503"/>
              <a:gd name="connsiteX50" fmla="*/ 97761 w 2346740"/>
              <a:gd name="connsiteY50" fmla="*/ 693756 h 2338503"/>
              <a:gd name="connsiteX51" fmla="*/ 223775 w 2346740"/>
              <a:gd name="connsiteY51" fmla="*/ 475494 h 2338503"/>
              <a:gd name="connsiteX52" fmla="*/ 423153 w 2346740"/>
              <a:gd name="connsiteY52" fmla="*/ 539745 h 2338503"/>
              <a:gd name="connsiteX53" fmla="*/ 325257 w 2346740"/>
              <a:gd name="connsiteY53" fmla="*/ 354553 h 2338503"/>
              <a:gd name="connsiteX54" fmla="*/ 518321 w 2346740"/>
              <a:gd name="connsiteY54" fmla="*/ 192553 h 2338503"/>
              <a:gd name="connsiteX55" fmla="*/ 683702 w 2346740"/>
              <a:gd name="connsiteY55" fmla="*/ 321121 h 2338503"/>
              <a:gd name="connsiteX56" fmla="*/ 655048 w 2346740"/>
              <a:gd name="connsiteY56" fmla="*/ 113614 h 2338503"/>
              <a:gd name="connsiteX57" fmla="*/ 891877 w 2346740"/>
              <a:gd name="connsiteY57" fmla="*/ 27415 h 2338503"/>
              <a:gd name="connsiteX58" fmla="*/ 1003310 w 2346740"/>
              <a:gd name="connsiteY58" fmla="*/ 204793 h 23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346740" h="2338503">
                <a:moveTo>
                  <a:pt x="1173371" y="216744"/>
                </a:moveTo>
                <a:cubicBezTo>
                  <a:pt x="647315" y="216744"/>
                  <a:pt x="220863" y="643196"/>
                  <a:pt x="220863" y="1169252"/>
                </a:cubicBezTo>
                <a:cubicBezTo>
                  <a:pt x="220863" y="1695308"/>
                  <a:pt x="647315" y="2121760"/>
                  <a:pt x="1173371" y="2121760"/>
                </a:cubicBezTo>
                <a:cubicBezTo>
                  <a:pt x="1699427" y="2121760"/>
                  <a:pt x="2125879" y="1695308"/>
                  <a:pt x="2125879" y="1169252"/>
                </a:cubicBezTo>
                <a:cubicBezTo>
                  <a:pt x="2125879" y="643196"/>
                  <a:pt x="1699427" y="216744"/>
                  <a:pt x="1173371" y="216744"/>
                </a:cubicBezTo>
                <a:close/>
                <a:moveTo>
                  <a:pt x="1047356" y="0"/>
                </a:moveTo>
                <a:lnTo>
                  <a:pt x="1299384" y="0"/>
                </a:lnTo>
                <a:lnTo>
                  <a:pt x="1343430" y="204792"/>
                </a:lnTo>
                <a:lnTo>
                  <a:pt x="1454863" y="27415"/>
                </a:lnTo>
                <a:lnTo>
                  <a:pt x="1691692" y="113614"/>
                </a:lnTo>
                <a:lnTo>
                  <a:pt x="1663038" y="321121"/>
                </a:lnTo>
                <a:lnTo>
                  <a:pt x="1828419" y="192553"/>
                </a:lnTo>
                <a:lnTo>
                  <a:pt x="2021483" y="354553"/>
                </a:lnTo>
                <a:lnTo>
                  <a:pt x="1923586" y="539746"/>
                </a:lnTo>
                <a:lnTo>
                  <a:pt x="2122965" y="475495"/>
                </a:lnTo>
                <a:lnTo>
                  <a:pt x="2248979" y="693757"/>
                </a:lnTo>
                <a:lnTo>
                  <a:pt x="2093646" y="834298"/>
                </a:lnTo>
                <a:lnTo>
                  <a:pt x="2302976" y="842114"/>
                </a:lnTo>
                <a:lnTo>
                  <a:pt x="2346740" y="1090313"/>
                </a:lnTo>
                <a:lnTo>
                  <a:pt x="2152708" y="1169251"/>
                </a:lnTo>
                <a:lnTo>
                  <a:pt x="2346740" y="1248190"/>
                </a:lnTo>
                <a:lnTo>
                  <a:pt x="2302976" y="1496389"/>
                </a:lnTo>
                <a:lnTo>
                  <a:pt x="2093645" y="1504204"/>
                </a:lnTo>
                <a:lnTo>
                  <a:pt x="2248979" y="1644746"/>
                </a:lnTo>
                <a:lnTo>
                  <a:pt x="2122965" y="1863009"/>
                </a:lnTo>
                <a:lnTo>
                  <a:pt x="1923587" y="1798758"/>
                </a:lnTo>
                <a:lnTo>
                  <a:pt x="2021483" y="1983949"/>
                </a:lnTo>
                <a:lnTo>
                  <a:pt x="1828419" y="2145950"/>
                </a:lnTo>
                <a:lnTo>
                  <a:pt x="1663038" y="2017381"/>
                </a:lnTo>
                <a:lnTo>
                  <a:pt x="1691692" y="2224889"/>
                </a:lnTo>
                <a:lnTo>
                  <a:pt x="1454863" y="2311087"/>
                </a:lnTo>
                <a:lnTo>
                  <a:pt x="1343430" y="2133710"/>
                </a:lnTo>
                <a:lnTo>
                  <a:pt x="1299384" y="2338503"/>
                </a:lnTo>
                <a:lnTo>
                  <a:pt x="1047356" y="2338503"/>
                </a:lnTo>
                <a:lnTo>
                  <a:pt x="1003310" y="2133710"/>
                </a:lnTo>
                <a:lnTo>
                  <a:pt x="891877" y="2311087"/>
                </a:lnTo>
                <a:lnTo>
                  <a:pt x="655048" y="2224889"/>
                </a:lnTo>
                <a:lnTo>
                  <a:pt x="683702" y="2017381"/>
                </a:lnTo>
                <a:lnTo>
                  <a:pt x="518321" y="2145950"/>
                </a:lnTo>
                <a:lnTo>
                  <a:pt x="325257" y="1983949"/>
                </a:lnTo>
                <a:lnTo>
                  <a:pt x="423154" y="1798757"/>
                </a:lnTo>
                <a:lnTo>
                  <a:pt x="223775" y="1863008"/>
                </a:lnTo>
                <a:lnTo>
                  <a:pt x="97761" y="1644745"/>
                </a:lnTo>
                <a:lnTo>
                  <a:pt x="253094" y="1504204"/>
                </a:lnTo>
                <a:lnTo>
                  <a:pt x="43764" y="1496389"/>
                </a:lnTo>
                <a:lnTo>
                  <a:pt x="0" y="1248190"/>
                </a:lnTo>
                <a:lnTo>
                  <a:pt x="194032" y="1169251"/>
                </a:lnTo>
                <a:lnTo>
                  <a:pt x="0" y="1090313"/>
                </a:lnTo>
                <a:lnTo>
                  <a:pt x="43764" y="842114"/>
                </a:lnTo>
                <a:lnTo>
                  <a:pt x="253095" y="834298"/>
                </a:lnTo>
                <a:lnTo>
                  <a:pt x="97761" y="693756"/>
                </a:lnTo>
                <a:lnTo>
                  <a:pt x="223775" y="475494"/>
                </a:lnTo>
                <a:lnTo>
                  <a:pt x="423153" y="539745"/>
                </a:lnTo>
                <a:lnTo>
                  <a:pt x="325257" y="354553"/>
                </a:lnTo>
                <a:lnTo>
                  <a:pt x="518321" y="192553"/>
                </a:lnTo>
                <a:lnTo>
                  <a:pt x="683702" y="321121"/>
                </a:lnTo>
                <a:lnTo>
                  <a:pt x="655048" y="113614"/>
                </a:lnTo>
                <a:lnTo>
                  <a:pt x="891877" y="27415"/>
                </a:lnTo>
                <a:lnTo>
                  <a:pt x="1003310" y="20479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8" name="文本框 7"/>
          <p:cNvSpPr txBox="1"/>
          <p:nvPr/>
        </p:nvSpPr>
        <p:spPr>
          <a:xfrm>
            <a:off x="616432" y="6341493"/>
            <a:ext cx="3239413" cy="307777"/>
          </a:xfrm>
          <a:prstGeom prst="rect">
            <a:avLst/>
          </a:prstGeom>
          <a:noFill/>
        </p:spPr>
        <p:txBody>
          <a:bodyPr wrap="none" rtlCol="0">
            <a:spAutoFit/>
          </a:bodyPr>
          <a:lstStyle/>
          <a:p>
            <a:r>
              <a:rPr lang="en-US" altLang="zh-CN" sz="1400" i="1" dirty="0" smtClean="0"/>
              <a:t>Data reference Chinasoft Projects Analyst.</a:t>
            </a:r>
            <a:endParaRPr lang="zh-CN" altLang="en-US" sz="1400" i="1" dirty="0"/>
          </a:p>
        </p:txBody>
      </p:sp>
      <p:sp>
        <p:nvSpPr>
          <p:cNvPr id="11" name="文本框 10"/>
          <p:cNvSpPr txBox="1"/>
          <p:nvPr/>
        </p:nvSpPr>
        <p:spPr>
          <a:xfrm>
            <a:off x="8257709" y="3487949"/>
            <a:ext cx="3079647" cy="1754326"/>
          </a:xfrm>
          <a:prstGeom prst="rect">
            <a:avLst/>
          </a:prstGeom>
          <a:solidFill>
            <a:schemeClr val="accent3">
              <a:alpha val="79000"/>
            </a:schemeClr>
          </a:solidFill>
          <a:ln>
            <a:noFill/>
          </a:ln>
          <a:effectLst/>
        </p:spPr>
        <p:txBody>
          <a:bodyPr wrap="square" rtlCol="0">
            <a:spAutoFit/>
          </a:bodyPr>
          <a:lstStyle/>
          <a:p>
            <a:pPr marL="285750" indent="-285750">
              <a:lnSpc>
                <a:spcPct val="150000"/>
              </a:lnSpc>
              <a:buFont typeface="Arial" panose="020B0604020202020204" pitchFamily="34" charset="0"/>
              <a:buChar char="•"/>
            </a:pPr>
            <a:r>
              <a:rPr lang="en-US" altLang="zh-CN" b="1" dirty="0" smtClean="0">
                <a:solidFill>
                  <a:srgbClr val="FEDBDC"/>
                </a:solidFill>
              </a:rPr>
              <a:t>Reduce risk by API strategy</a:t>
            </a:r>
            <a:endParaRPr lang="en-US" altLang="zh-CN" b="1" dirty="0" smtClean="0">
              <a:solidFill>
                <a:srgbClr val="FEDBDC"/>
              </a:solidFill>
            </a:endParaRPr>
          </a:p>
          <a:p>
            <a:pPr marL="285750" indent="-285750">
              <a:lnSpc>
                <a:spcPct val="150000"/>
              </a:lnSpc>
              <a:buFont typeface="Arial" panose="020B0604020202020204" pitchFamily="34" charset="0"/>
              <a:buChar char="•"/>
            </a:pPr>
            <a:r>
              <a:rPr lang="en-US" altLang="zh-CN" b="1" dirty="0" smtClean="0">
                <a:solidFill>
                  <a:srgbClr val="FEDBDC"/>
                </a:solidFill>
              </a:rPr>
              <a:t>Deliver security by design</a:t>
            </a:r>
            <a:endParaRPr lang="en-US" altLang="zh-CN" b="1" dirty="0" smtClean="0">
              <a:solidFill>
                <a:srgbClr val="FEDBDC"/>
              </a:solidFill>
            </a:endParaRPr>
          </a:p>
          <a:p>
            <a:pPr marL="285750" indent="-285750">
              <a:lnSpc>
                <a:spcPct val="150000"/>
              </a:lnSpc>
              <a:buFont typeface="Arial" panose="020B0604020202020204" pitchFamily="34" charset="0"/>
              <a:buChar char="•"/>
            </a:pPr>
            <a:r>
              <a:rPr lang="en-US" altLang="zh-CN" b="1" dirty="0">
                <a:solidFill>
                  <a:srgbClr val="FEDBDC"/>
                </a:solidFill>
              </a:rPr>
              <a:t>Reduce the risk of </a:t>
            </a:r>
            <a:r>
              <a:rPr lang="en-US" altLang="zh-CN" b="1" dirty="0" smtClean="0">
                <a:solidFill>
                  <a:srgbClr val="FEDBDC"/>
                </a:solidFill>
              </a:rPr>
              <a:t>environ-</a:t>
            </a:r>
            <a:r>
              <a:rPr lang="en-US" altLang="zh-CN" b="1" dirty="0" err="1" smtClean="0">
                <a:solidFill>
                  <a:srgbClr val="FEDBDC"/>
                </a:solidFill>
              </a:rPr>
              <a:t>ment</a:t>
            </a:r>
            <a:r>
              <a:rPr lang="en-US" altLang="zh-CN" b="1" dirty="0" smtClean="0">
                <a:solidFill>
                  <a:srgbClr val="FEDBDC"/>
                </a:solidFill>
              </a:rPr>
              <a:t> </a:t>
            </a:r>
            <a:r>
              <a:rPr lang="en-US" altLang="zh-CN" b="1" dirty="0">
                <a:solidFill>
                  <a:srgbClr val="FEDBDC"/>
                </a:solidFill>
              </a:rPr>
              <a:t>and deployment.</a:t>
            </a:r>
            <a:endParaRPr lang="zh-CN" altLang="en-US" b="1" dirty="0">
              <a:solidFill>
                <a:srgbClr val="FEDBDC"/>
              </a:solidFill>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1429078"/>
            <a:ext cx="184731" cy="523220"/>
          </a:xfrm>
          <a:prstGeom prst="rect">
            <a:avLst/>
          </a:prstGeom>
          <a:noFill/>
        </p:spPr>
        <p:txBody>
          <a:bodyPr wrap="none" rtlCol="0">
            <a:spAutoFit/>
          </a:bodyPr>
          <a:lstStyle/>
          <a:p>
            <a:endParaRPr lang="zh-CN" altLang="en-US" sz="2800" dirty="0">
              <a:solidFill>
                <a:schemeClr val="accent5">
                  <a:lumMod val="75000"/>
                </a:schemeClr>
              </a:solidFill>
              <a:latin typeface="微软雅黑" panose="020B0503020204020204" charset="-122"/>
              <a:ea typeface="微软雅黑" panose="020B0503020204020204"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252" r="2202"/>
          <a:stretch>
            <a:fillRect/>
          </a:stretch>
        </p:blipFill>
        <p:spPr>
          <a:xfrm>
            <a:off x="5734641" y="2294385"/>
            <a:ext cx="6327680" cy="4023226"/>
          </a:xfrm>
          <a:prstGeom prst="rect">
            <a:avLst/>
          </a:prstGeom>
          <a:ln>
            <a:noFill/>
          </a:ln>
        </p:spPr>
      </p:pic>
      <p:pic>
        <p:nvPicPr>
          <p:cNvPr id="7"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482517" y="405130"/>
            <a:ext cx="10920176" cy="733425"/>
            <a:chOff x="1474" y="785"/>
            <a:chExt cx="17197" cy="1155"/>
          </a:xfrm>
        </p:grpSpPr>
        <p:sp>
          <p:nvSpPr>
            <p:cNvPr id="10"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a:solidFill>
                    <a:schemeClr val="accent1"/>
                  </a:solidFill>
                  <a:cs typeface="+mn-ea"/>
                  <a:sym typeface="+mn-ea"/>
                </a:rPr>
                <a:t>Chinasoft International</a:t>
              </a:r>
              <a:endParaRPr lang="en-US" sz="1600" dirty="0">
                <a:solidFill>
                  <a:schemeClr val="accent1"/>
                </a:solidFill>
                <a:cs typeface="+mn-ea"/>
                <a:sym typeface="+mn-lt"/>
              </a:endParaRPr>
            </a:p>
          </p:txBody>
        </p:sp>
        <p:sp>
          <p:nvSpPr>
            <p:cNvPr id="11"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12" name="组合 11"/>
            <p:cNvGrpSpPr/>
            <p:nvPr/>
          </p:nvGrpSpPr>
          <p:grpSpPr>
            <a:xfrm>
              <a:off x="15652" y="1073"/>
              <a:ext cx="3019" cy="647"/>
              <a:chOff x="15065" y="539"/>
              <a:chExt cx="3609" cy="725"/>
            </a:xfrm>
          </p:grpSpPr>
          <p:sp>
            <p:nvSpPr>
              <p:cNvPr id="14"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a:ln w="0">
                    <a:noFill/>
                  </a:ln>
                  <a:solidFill>
                    <a:schemeClr val="bg1">
                      <a:alpha val="100000"/>
                    </a:schemeClr>
                  </a:solidFill>
                  <a:latin typeface="微软雅黑" panose="020B0503020204020204" charset="-122"/>
                  <a:ea typeface="微软雅黑" panose="020B0503020204020204" charset="-122"/>
                </a:endParaRPr>
              </a:p>
            </p:txBody>
          </p:sp>
          <p:sp>
            <p:nvSpPr>
              <p:cNvPr id="15"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a:ln w="0">
                    <a:noFill/>
                  </a:ln>
                  <a:solidFill>
                    <a:schemeClr val="bg1">
                      <a:alpha val="100000"/>
                    </a:schemeClr>
                  </a:solidFill>
                  <a:latin typeface="微软雅黑" panose="020B0503020204020204" charset="-122"/>
                  <a:ea typeface="微软雅黑" panose="020B0503020204020204" charset="-122"/>
                </a:endParaRPr>
              </a:p>
            </p:txBody>
          </p:sp>
        </p:grpSp>
        <p:sp>
          <p:nvSpPr>
            <p:cNvPr id="13" name="TextBox 49"/>
            <p:cNvSpPr txBox="1"/>
            <p:nvPr/>
          </p:nvSpPr>
          <p:spPr>
            <a:xfrm>
              <a:off x="1605" y="1320"/>
              <a:ext cx="8140" cy="620"/>
            </a:xfrm>
            <a:prstGeom prst="rect">
              <a:avLst/>
            </a:prstGeom>
            <a:noFill/>
          </p:spPr>
          <p:txBody>
            <a:bodyPr wrap="square" rtlCol="0">
              <a:spAutoFit/>
            </a:bodyPr>
            <a:lstStyle>
              <a:defPPr>
                <a:defRPr lang="zh-CN"/>
              </a:defPPr>
              <a:lvl1pPr>
                <a:lnSpc>
                  <a:spcPct val="80000"/>
                </a:lnSpc>
                <a:defRPr sz="2400" b="1" kern="0">
                  <a:solidFill>
                    <a:srgbClr val="445469"/>
                  </a:solidFill>
                  <a:latin typeface="Calibri" panose="020F0502020204030204" pitchFamily="34" charset="0"/>
                  <a:ea typeface="微软雅黑" panose="020B0503020204020204" charset="-122"/>
                </a:defRPr>
              </a:lvl1pPr>
            </a:lstStyle>
            <a:p>
              <a:r>
                <a:rPr lang="en-US" altLang="zh-CN" dirty="0">
                  <a:latin typeface="微软雅黑" panose="020B0503020204020204" charset="-122"/>
                  <a:ea typeface="微软雅黑" panose="020B0503020204020204" charset="-122"/>
                </a:rPr>
                <a:t>For Financial</a:t>
              </a:r>
              <a:r>
                <a:rPr lang="en-US" altLang="zh-CN" dirty="0">
                  <a:solidFill>
                    <a:schemeClr val="accent5">
                      <a:lumMod val="75000"/>
                    </a:schemeClr>
                  </a:solidFill>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Services</a:t>
              </a:r>
              <a:endParaRPr lang="en-US" altLang="zh-CN" dirty="0">
                <a:sym typeface="+mn-ea"/>
              </a:endParaRPr>
            </a:p>
          </p:txBody>
        </p:sp>
      </p:grpSp>
      <p:sp>
        <p:nvSpPr>
          <p:cNvPr id="16" name="文本框 15"/>
          <p:cNvSpPr txBox="1"/>
          <p:nvPr/>
        </p:nvSpPr>
        <p:spPr>
          <a:xfrm>
            <a:off x="611423" y="1213115"/>
            <a:ext cx="10578140" cy="461665"/>
          </a:xfrm>
          <a:prstGeom prst="rect">
            <a:avLst/>
          </a:prstGeom>
          <a:noFill/>
        </p:spPr>
        <p:txBody>
          <a:bodyPr wrap="square" rtlCol="0">
            <a:spAutoFit/>
          </a:bodyPr>
          <a:lstStyle/>
          <a:p>
            <a:r>
              <a:rPr lang="en-US" altLang="zh-CN" sz="2400" dirty="0"/>
              <a:t>U</a:t>
            </a:r>
            <a:r>
              <a:rPr lang="en-US" altLang="zh-CN" sz="2400" dirty="0" smtClean="0"/>
              <a:t>sed </a:t>
            </a:r>
            <a:r>
              <a:rPr lang="en-US" altLang="zh-CN" sz="2400" dirty="0"/>
              <a:t>by 35% </a:t>
            </a:r>
            <a:r>
              <a:rPr lang="en-US" altLang="zh-CN" sz="2400" dirty="0" smtClean="0"/>
              <a:t>of the </a:t>
            </a:r>
            <a:r>
              <a:rPr lang="en-US" altLang="zh-CN" sz="2400" dirty="0"/>
              <a:t>Fortune 500 and 4 of the top 10 global banks.</a:t>
            </a:r>
            <a:endParaRPr lang="en-US" altLang="zh-CN" sz="2400" dirty="0"/>
          </a:p>
        </p:txBody>
      </p:sp>
      <p:grpSp>
        <p:nvGrpSpPr>
          <p:cNvPr id="8" name="组合 7"/>
          <p:cNvGrpSpPr/>
          <p:nvPr/>
        </p:nvGrpSpPr>
        <p:grpSpPr>
          <a:xfrm>
            <a:off x="611423" y="2215555"/>
            <a:ext cx="5377897" cy="3747000"/>
            <a:chOff x="611423" y="2294385"/>
            <a:chExt cx="5377897" cy="3747000"/>
          </a:xfrm>
        </p:grpSpPr>
        <p:graphicFrame>
          <p:nvGraphicFramePr>
            <p:cNvPr id="17" name="内容占位符 5" descr="簇状柱形图" title="图表"/>
            <p:cNvGraphicFramePr/>
            <p:nvPr/>
          </p:nvGraphicFramePr>
          <p:xfrm>
            <a:off x="611423" y="2294385"/>
            <a:ext cx="5377897" cy="3470775"/>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1788665" y="5672053"/>
              <a:ext cx="2632841" cy="369332"/>
            </a:xfrm>
            <a:prstGeom prst="rect">
              <a:avLst/>
            </a:prstGeom>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altLang="zh-CN" dirty="0" smtClean="0"/>
                <a:t>Mule</a:t>
              </a:r>
              <a:r>
                <a:rPr lang="zh-CN" altLang="en-US" dirty="0" smtClean="0"/>
                <a:t> </a:t>
              </a:r>
              <a:r>
                <a:rPr lang="en-US" altLang="zh-CN" dirty="0" smtClean="0"/>
                <a:t>in</a:t>
              </a:r>
              <a:r>
                <a:rPr lang="zh-CN" altLang="en-US" dirty="0" smtClean="0"/>
                <a:t> </a:t>
              </a:r>
              <a:r>
                <a:rPr lang="en-US" altLang="zh-CN" dirty="0" smtClean="0"/>
                <a:t>Banks</a:t>
              </a: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334510" y="2444750"/>
            <a:ext cx="4424045" cy="589280"/>
          </a:xfrm>
          <a:prstGeom prst="roundRect">
            <a:avLst>
              <a:gd name="adj" fmla="val 50000"/>
            </a:avLst>
          </a:prstGeom>
          <a:solidFill>
            <a:schemeClr val="bg1">
              <a:lumMod val="85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4334510" y="3291205"/>
            <a:ext cx="4424045" cy="589280"/>
          </a:xfrm>
          <a:prstGeom prst="roundRect">
            <a:avLst>
              <a:gd name="adj" fmla="val 50000"/>
            </a:avLst>
          </a:prstGeom>
          <a:solidFill>
            <a:schemeClr val="bg1">
              <a:lumMod val="85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4334510" y="4140835"/>
            <a:ext cx="4424045" cy="589280"/>
          </a:xfrm>
          <a:prstGeom prst="roundRect">
            <a:avLst>
              <a:gd name="adj" fmla="val 50000"/>
            </a:avLst>
          </a:prstGeom>
          <a:solidFill>
            <a:schemeClr val="bg1">
              <a:lumMod val="85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3374898" y="2298774"/>
            <a:ext cx="711812" cy="711812"/>
            <a:chOff x="8528690" y="1843686"/>
            <a:chExt cx="1190768" cy="1190768"/>
          </a:xfrm>
          <a:solidFill>
            <a:schemeClr val="tx2"/>
          </a:solidFill>
        </p:grpSpPr>
        <p:sp>
          <p:nvSpPr>
            <p:cNvPr id="62" name="圆角矩形 61"/>
            <p:cNvSpPr/>
            <p:nvPr/>
          </p:nvSpPr>
          <p:spPr>
            <a:xfrm>
              <a:off x="8528690" y="1843686"/>
              <a:ext cx="1190768" cy="1190768"/>
            </a:xfrm>
            <a:prstGeom prst="roundRect">
              <a:avLst/>
            </a:prstGeom>
            <a:grpFill/>
            <a:ln>
              <a:noFill/>
            </a:ln>
            <a:effectLst>
              <a:outerShdw blurRad="50800" dist="38100" dir="2700000" algn="tl" rotWithShape="0">
                <a:prstClr val="black">
                  <a:alpha val="40000"/>
                </a:prst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2237138">
              <a:off x="8568573" y="2027620"/>
              <a:ext cx="1150298" cy="813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364868" y="3128944"/>
            <a:ext cx="732329" cy="711812"/>
            <a:chOff x="8617524" y="3440474"/>
            <a:chExt cx="1225090" cy="1190768"/>
          </a:xfrm>
          <a:solidFill>
            <a:schemeClr val="tx2"/>
          </a:solidFill>
        </p:grpSpPr>
        <p:sp>
          <p:nvSpPr>
            <p:cNvPr id="65" name="圆角矩形 64"/>
            <p:cNvSpPr/>
            <p:nvPr/>
          </p:nvSpPr>
          <p:spPr>
            <a:xfrm>
              <a:off x="8619105" y="3440474"/>
              <a:ext cx="1190768" cy="1190768"/>
            </a:xfrm>
            <a:prstGeom prst="roundRect">
              <a:avLst/>
            </a:prstGeom>
            <a:grpFill/>
            <a:ln>
              <a:noFill/>
            </a:ln>
            <a:effectLst>
              <a:outerShdw blurRad="50800" dist="38100" dir="2700000" algn="tl" rotWithShape="0">
                <a:prstClr val="black">
                  <a:alpha val="40000"/>
                </a:prst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rot="2572664">
              <a:off x="8617524" y="3643192"/>
              <a:ext cx="1225090" cy="78533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3374898" y="3926472"/>
            <a:ext cx="711812" cy="732551"/>
            <a:chOff x="8632626" y="4878310"/>
            <a:chExt cx="1190768" cy="1225461"/>
          </a:xfrm>
          <a:solidFill>
            <a:schemeClr val="tx2"/>
          </a:solidFill>
        </p:grpSpPr>
        <p:sp>
          <p:nvSpPr>
            <p:cNvPr id="68" name="圆角矩形 67"/>
            <p:cNvSpPr/>
            <p:nvPr/>
          </p:nvSpPr>
          <p:spPr>
            <a:xfrm>
              <a:off x="8632626" y="4913003"/>
              <a:ext cx="1190768" cy="1190768"/>
            </a:xfrm>
            <a:prstGeom prst="roundRect">
              <a:avLst/>
            </a:prstGeom>
            <a:grpFill/>
            <a:ln>
              <a:noFill/>
            </a:ln>
            <a:effectLst>
              <a:outerShdw blurRad="50800" dist="38100" dir="2700000" algn="tl" rotWithShape="0">
                <a:prstClr val="black">
                  <a:alpha val="40000"/>
                </a:prstClr>
              </a:outerShdw>
            </a:effectLst>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rot="2770433">
              <a:off x="8636571" y="5121136"/>
              <a:ext cx="1223573" cy="7379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4323715" y="4064635"/>
            <a:ext cx="4220210" cy="519430"/>
            <a:chOff x="6113509" y="1629973"/>
            <a:chExt cx="3268671" cy="484710"/>
          </a:xfrm>
          <a:effectLst>
            <a:outerShdw blurRad="50800" dist="38100" dir="2700000" algn="tl" rotWithShape="0">
              <a:prstClr val="black">
                <a:alpha val="40000"/>
              </a:prstClr>
            </a:outerShdw>
          </a:effectLst>
        </p:grpSpPr>
        <p:sp>
          <p:nvSpPr>
            <p:cNvPr id="53" name="圆角矩形 52"/>
            <p:cNvSpPr/>
            <p:nvPr/>
          </p:nvSpPr>
          <p:spPr>
            <a:xfrm>
              <a:off x="6113509" y="1639580"/>
              <a:ext cx="3268671" cy="475103"/>
            </a:xfrm>
            <a:prstGeom prst="roundRect">
              <a:avLst>
                <a:gd name="adj" fmla="val 50000"/>
              </a:avLst>
            </a:prstGeom>
            <a:gradFill>
              <a:gsLst>
                <a:gs pos="50400">
                  <a:srgbClr val="DFDFDF"/>
                </a:gs>
                <a:gs pos="100000">
                  <a:schemeClr val="bg1"/>
                </a:gs>
                <a:gs pos="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6145340" y="1629973"/>
              <a:ext cx="3228048" cy="427510"/>
            </a:xfrm>
            <a:prstGeom prst="roundRect">
              <a:avLst>
                <a:gd name="adj" fmla="val 50000"/>
              </a:avLst>
            </a:prstGeom>
            <a:gradFill>
              <a:gsLst>
                <a:gs pos="0">
                  <a:schemeClr val="bg1"/>
                </a:gs>
                <a:gs pos="100000">
                  <a:schemeClr val="bg1">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323715" y="3221990"/>
            <a:ext cx="4220210" cy="519430"/>
            <a:chOff x="6113509" y="1629973"/>
            <a:chExt cx="3268671" cy="484710"/>
          </a:xfrm>
          <a:effectLst>
            <a:outerShdw blurRad="50800" dist="38100" dir="2700000" algn="tl" rotWithShape="0">
              <a:prstClr val="black">
                <a:alpha val="40000"/>
              </a:prstClr>
            </a:outerShdw>
          </a:effectLst>
        </p:grpSpPr>
        <p:sp>
          <p:nvSpPr>
            <p:cNvPr id="46" name="圆角矩形 45"/>
            <p:cNvSpPr/>
            <p:nvPr/>
          </p:nvSpPr>
          <p:spPr>
            <a:xfrm>
              <a:off x="6113509" y="1639580"/>
              <a:ext cx="3268671" cy="475103"/>
            </a:xfrm>
            <a:prstGeom prst="roundRect">
              <a:avLst>
                <a:gd name="adj" fmla="val 50000"/>
              </a:avLst>
            </a:prstGeom>
            <a:gradFill>
              <a:gsLst>
                <a:gs pos="50400">
                  <a:srgbClr val="DFDFDF"/>
                </a:gs>
                <a:gs pos="100000">
                  <a:schemeClr val="bg1"/>
                </a:gs>
                <a:gs pos="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1" name="圆角矩形 50"/>
            <p:cNvSpPr/>
            <p:nvPr/>
          </p:nvSpPr>
          <p:spPr>
            <a:xfrm>
              <a:off x="6145340" y="1629973"/>
              <a:ext cx="3228048" cy="427510"/>
            </a:xfrm>
            <a:prstGeom prst="roundRect">
              <a:avLst>
                <a:gd name="adj" fmla="val 50000"/>
              </a:avLst>
            </a:prstGeom>
            <a:gradFill>
              <a:gsLst>
                <a:gs pos="0">
                  <a:schemeClr val="bg1"/>
                </a:gs>
                <a:gs pos="100000">
                  <a:schemeClr val="bg1">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nvGrpSpPr>
          <p:cNvPr id="42" name="组合 41"/>
          <p:cNvGrpSpPr/>
          <p:nvPr/>
        </p:nvGrpSpPr>
        <p:grpSpPr>
          <a:xfrm>
            <a:off x="4323715" y="2386965"/>
            <a:ext cx="4220210" cy="519430"/>
            <a:chOff x="6113509" y="1629973"/>
            <a:chExt cx="3268671" cy="484710"/>
          </a:xfrm>
          <a:effectLst>
            <a:outerShdw blurRad="50800" dist="38100" dir="2700000" algn="tl" rotWithShape="0">
              <a:prstClr val="black">
                <a:alpha val="40000"/>
              </a:prstClr>
            </a:outerShdw>
          </a:effectLst>
        </p:grpSpPr>
        <p:sp>
          <p:nvSpPr>
            <p:cNvPr id="43" name="圆角矩形 42"/>
            <p:cNvSpPr/>
            <p:nvPr/>
          </p:nvSpPr>
          <p:spPr>
            <a:xfrm>
              <a:off x="6113509" y="1639580"/>
              <a:ext cx="3268671" cy="475103"/>
            </a:xfrm>
            <a:prstGeom prst="roundRect">
              <a:avLst>
                <a:gd name="adj" fmla="val 50000"/>
              </a:avLst>
            </a:prstGeom>
            <a:gradFill>
              <a:gsLst>
                <a:gs pos="50400">
                  <a:srgbClr val="DFDFDF"/>
                </a:gs>
                <a:gs pos="100000">
                  <a:schemeClr val="bg1"/>
                </a:gs>
                <a:gs pos="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6145340" y="1629973"/>
              <a:ext cx="3228048" cy="427510"/>
            </a:xfrm>
            <a:prstGeom prst="roundRect">
              <a:avLst>
                <a:gd name="adj" fmla="val 50000"/>
              </a:avLst>
            </a:prstGeom>
            <a:gradFill>
              <a:gsLst>
                <a:gs pos="0">
                  <a:schemeClr val="bg1"/>
                </a:gs>
                <a:gs pos="100000">
                  <a:schemeClr val="bg1">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3369494" y="2365016"/>
            <a:ext cx="726119" cy="518160"/>
          </a:xfrm>
          <a:prstGeom prst="rect">
            <a:avLst/>
          </a:prstGeom>
          <a:effectLst/>
        </p:spPr>
        <p:txBody>
          <a:bodyPr wrap="square">
            <a:spAutoFit/>
          </a:bodyPr>
          <a:lstStyle/>
          <a:p>
            <a:pPr algn="ctr"/>
            <a:r>
              <a:rPr lang="en-US" altLang="zh-CN" sz="2800" b="1" dirty="0" smtClean="0">
                <a:solidFill>
                  <a:schemeClr val="bg1"/>
                </a:solidFill>
                <a:latin typeface="Dotum" panose="020B0600000101010101" pitchFamily="34" charset="-127"/>
                <a:ea typeface="Dotum" panose="020B0600000101010101" pitchFamily="34" charset="-127"/>
              </a:rPr>
              <a:t>01</a:t>
            </a:r>
            <a:endParaRPr lang="zh-CN" altLang="en-US" sz="2800" b="1">
              <a:solidFill>
                <a:schemeClr val="bg1"/>
              </a:solidFill>
              <a:latin typeface="Dotum" panose="020B0600000101010101" pitchFamily="34" charset="-127"/>
              <a:ea typeface="Dotum" panose="020B0600000101010101" pitchFamily="34" charset="-127"/>
            </a:endParaRPr>
          </a:p>
        </p:txBody>
      </p:sp>
      <p:sp>
        <p:nvSpPr>
          <p:cNvPr id="34" name="矩形 33"/>
          <p:cNvSpPr/>
          <p:nvPr/>
        </p:nvSpPr>
        <p:spPr>
          <a:xfrm>
            <a:off x="4467860" y="2379345"/>
            <a:ext cx="4684395" cy="460375"/>
          </a:xfrm>
          <a:prstGeom prst="rect">
            <a:avLst/>
          </a:prstGeom>
          <a:effectLst/>
        </p:spPr>
        <p:txBody>
          <a:bodyPr wrap="square">
            <a:spAutoFit/>
          </a:bodyPr>
          <a:lstStyle/>
          <a:p>
            <a:pPr algn="l">
              <a:defRPr/>
            </a:pPr>
            <a:r>
              <a:rPr lang="en-US" altLang="zh-CN" sz="2400" b="1" dirty="0">
                <a:solidFill>
                  <a:srgbClr val="445469"/>
                </a:solidFill>
                <a:latin typeface="Dotum" panose="020B0600000101010101" pitchFamily="34" charset="-127"/>
                <a:ea typeface="Dotum" panose="020B0600000101010101" pitchFamily="34" charset="-127"/>
              </a:rPr>
              <a:t>Mulesoft Introduction</a:t>
            </a:r>
            <a:endParaRPr lang="en-US" altLang="zh-CN" sz="2400" b="1" dirty="0">
              <a:solidFill>
                <a:srgbClr val="445469"/>
              </a:solidFill>
              <a:latin typeface="Dotum" panose="020B0600000101010101" pitchFamily="34" charset="-127"/>
              <a:ea typeface="Dotum" panose="020B0600000101010101" pitchFamily="34" charset="-127"/>
            </a:endParaRPr>
          </a:p>
        </p:txBody>
      </p:sp>
      <p:sp>
        <p:nvSpPr>
          <p:cNvPr id="25" name="矩形 24"/>
          <p:cNvSpPr/>
          <p:nvPr/>
        </p:nvSpPr>
        <p:spPr>
          <a:xfrm>
            <a:off x="3369494" y="3207976"/>
            <a:ext cx="726119" cy="518160"/>
          </a:xfrm>
          <a:prstGeom prst="rect">
            <a:avLst/>
          </a:prstGeom>
          <a:effectLst/>
        </p:spPr>
        <p:txBody>
          <a:bodyPr wrap="square">
            <a:spAutoFit/>
          </a:bodyPr>
          <a:lstStyle/>
          <a:p>
            <a:pPr algn="ctr"/>
            <a:r>
              <a:rPr lang="en-US" altLang="zh-CN" sz="2800" b="1" dirty="0" smtClean="0">
                <a:solidFill>
                  <a:schemeClr val="bg1"/>
                </a:solidFill>
                <a:latin typeface="Dotum" panose="020B0600000101010101" pitchFamily="34" charset="-127"/>
                <a:ea typeface="Dotum" panose="020B0600000101010101" pitchFamily="34" charset="-127"/>
              </a:rPr>
              <a:t>02</a:t>
            </a:r>
            <a:endParaRPr lang="zh-CN" altLang="en-US" sz="2800" b="1">
              <a:solidFill>
                <a:schemeClr val="bg1"/>
              </a:solidFill>
              <a:latin typeface="Dotum" panose="020B0600000101010101" pitchFamily="34" charset="-127"/>
              <a:ea typeface="Dotum" panose="020B0600000101010101" pitchFamily="34" charset="-127"/>
            </a:endParaRPr>
          </a:p>
        </p:txBody>
      </p:sp>
      <p:sp>
        <p:nvSpPr>
          <p:cNvPr id="32" name="矩形 31"/>
          <p:cNvSpPr/>
          <p:nvPr/>
        </p:nvSpPr>
        <p:spPr>
          <a:xfrm>
            <a:off x="4467860" y="3221990"/>
            <a:ext cx="3977005" cy="460375"/>
          </a:xfrm>
          <a:prstGeom prst="rect">
            <a:avLst/>
          </a:prstGeom>
          <a:effectLst/>
        </p:spPr>
        <p:txBody>
          <a:bodyPr wrap="square">
            <a:spAutoFit/>
          </a:bodyPr>
          <a:lstStyle/>
          <a:p>
            <a:pPr algn="l">
              <a:defRPr/>
            </a:pPr>
            <a:r>
              <a:rPr lang="en-US" altLang="zh-CN" sz="2400" b="1" dirty="0">
                <a:solidFill>
                  <a:srgbClr val="445469"/>
                </a:solidFill>
                <a:latin typeface="Dotum" panose="020B0600000101010101" pitchFamily="34" charset="-127"/>
                <a:ea typeface="Dotum" panose="020B0600000101010101" pitchFamily="34" charset="-127"/>
                <a:sym typeface="+mn-ea"/>
              </a:rPr>
              <a:t>Chinasoft Cases</a:t>
            </a:r>
            <a:endParaRPr lang="en-US" altLang="zh-CN" sz="2400" b="1" dirty="0">
              <a:solidFill>
                <a:srgbClr val="445469"/>
              </a:solidFill>
              <a:latin typeface="Dotum" panose="020B0600000101010101" pitchFamily="34" charset="-127"/>
              <a:ea typeface="Dotum" panose="020B0600000101010101" pitchFamily="34" charset="-127"/>
            </a:endParaRPr>
          </a:p>
        </p:txBody>
      </p:sp>
      <p:sp>
        <p:nvSpPr>
          <p:cNvPr id="35" name="矩形 34"/>
          <p:cNvSpPr/>
          <p:nvPr/>
        </p:nvSpPr>
        <p:spPr>
          <a:xfrm>
            <a:off x="3369494" y="4040422"/>
            <a:ext cx="726119" cy="518160"/>
          </a:xfrm>
          <a:prstGeom prst="rect">
            <a:avLst/>
          </a:prstGeom>
          <a:effectLst/>
        </p:spPr>
        <p:txBody>
          <a:bodyPr wrap="square">
            <a:spAutoFit/>
          </a:bodyPr>
          <a:lstStyle/>
          <a:p>
            <a:pPr algn="ctr"/>
            <a:r>
              <a:rPr lang="en-US" altLang="zh-CN" sz="2800" b="1" dirty="0" smtClean="0">
                <a:solidFill>
                  <a:schemeClr val="bg1"/>
                </a:solidFill>
                <a:latin typeface="Dotum" panose="020B0600000101010101" pitchFamily="34" charset="-127"/>
                <a:ea typeface="Dotum" panose="020B0600000101010101" pitchFamily="34" charset="-127"/>
              </a:rPr>
              <a:t>03</a:t>
            </a:r>
            <a:endParaRPr lang="zh-CN" altLang="en-US" sz="2800" b="1">
              <a:solidFill>
                <a:schemeClr val="bg1"/>
              </a:solidFill>
              <a:latin typeface="Dotum" panose="020B0600000101010101" pitchFamily="34" charset="-127"/>
              <a:ea typeface="Dotum" panose="020B0600000101010101" pitchFamily="34" charset="-127"/>
            </a:endParaRPr>
          </a:p>
        </p:txBody>
      </p:sp>
      <p:sp>
        <p:nvSpPr>
          <p:cNvPr id="36" name="矩形 35"/>
          <p:cNvSpPr/>
          <p:nvPr/>
        </p:nvSpPr>
        <p:spPr>
          <a:xfrm>
            <a:off x="4467860" y="4054475"/>
            <a:ext cx="3977005" cy="460375"/>
          </a:xfrm>
          <a:prstGeom prst="rect">
            <a:avLst/>
          </a:prstGeom>
          <a:effectLst/>
        </p:spPr>
        <p:txBody>
          <a:bodyPr wrap="square">
            <a:spAutoFit/>
          </a:bodyPr>
          <a:lstStyle/>
          <a:p>
            <a:pPr lvl="0" algn="l">
              <a:defRPr/>
            </a:pPr>
            <a:r>
              <a:rPr lang="en-US" altLang="zh-CN" sz="2400" b="1" dirty="0">
                <a:solidFill>
                  <a:srgbClr val="445469"/>
                </a:solidFill>
                <a:latin typeface="Dotum" panose="020B0600000101010101" pitchFamily="34" charset="-127"/>
                <a:ea typeface="Dotum" panose="020B0600000101010101" pitchFamily="34" charset="-127"/>
                <a:sym typeface="+mn-ea"/>
              </a:rPr>
              <a:t>Vision</a:t>
            </a:r>
            <a:endParaRPr lang="en-US" altLang="zh-CN" sz="2400" b="1" kern="0" dirty="0">
              <a:solidFill>
                <a:srgbClr val="445469"/>
              </a:solidFill>
              <a:sym typeface="+mn-ea"/>
            </a:endParaRPr>
          </a:p>
        </p:txBody>
      </p:sp>
      <p:sp>
        <p:nvSpPr>
          <p:cNvPr id="3" name="Rectangle 5"/>
          <p:cNvSpPr>
            <a:spLocks noChangeArrowheads="1"/>
          </p:cNvSpPr>
          <p:nvPr/>
        </p:nvSpPr>
        <p:spPr bwMode="auto">
          <a:xfrm>
            <a:off x="636" y="6788696"/>
            <a:ext cx="12218266" cy="81520"/>
          </a:xfrm>
          <a:prstGeom prst="rect">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l"/>
            <a:endParaRPr lang="en-US" sz="900" dirty="0">
              <a:solidFill>
                <a:schemeClr val="tx1"/>
              </a:solidFill>
              <a:cs typeface="+mn-ea"/>
              <a:sym typeface="+mn-ea"/>
            </a:endParaRPr>
          </a:p>
        </p:txBody>
      </p:sp>
      <p:sp>
        <p:nvSpPr>
          <p:cNvPr id="18" name="TextBox 49"/>
          <p:cNvSpPr txBox="1"/>
          <p:nvPr/>
        </p:nvSpPr>
        <p:spPr>
          <a:xfrm>
            <a:off x="1064895" y="838200"/>
            <a:ext cx="5168900" cy="395173"/>
          </a:xfrm>
          <a:prstGeom prst="rect">
            <a:avLst/>
          </a:prstGeom>
          <a:noFill/>
        </p:spPr>
        <p:txBody>
          <a:bodyPr wrap="square" rtlCol="0">
            <a:spAutoFit/>
          </a:bodyPr>
          <a:lstStyle/>
          <a:p>
            <a:pPr>
              <a:lnSpc>
                <a:spcPct val="80000"/>
              </a:lnSpc>
            </a:pPr>
            <a:r>
              <a:rPr lang="zh-CN" altLang="en-US" sz="2400" b="1" dirty="0" smtClean="0">
                <a:solidFill>
                  <a:schemeClr val="tx2"/>
                </a:solidFill>
                <a:latin typeface="Calibri" panose="020F0502020204030204" pitchFamily="34" charset="0"/>
                <a:cs typeface="+mn-ea"/>
                <a:sym typeface="+mn-ea"/>
              </a:rPr>
              <a:t>CONTENTS</a:t>
            </a:r>
            <a:endParaRPr lang="zh-CN" altLang="en-US" sz="2400" dirty="0" smtClean="0">
              <a:solidFill>
                <a:schemeClr val="tx2"/>
              </a:solidFill>
              <a:latin typeface="Calibri" panose="020F0502020204030204" pitchFamily="34" charset="0"/>
              <a:cs typeface="+mn-ea"/>
              <a:sym typeface="+mn-ea"/>
            </a:endParaRPr>
          </a:p>
        </p:txBody>
      </p:sp>
      <p:sp>
        <p:nvSpPr>
          <p:cNvPr id="7" name="TextBox 50"/>
          <p:cNvSpPr txBox="1"/>
          <p:nvPr/>
        </p:nvSpPr>
        <p:spPr>
          <a:xfrm>
            <a:off x="1064895" y="498475"/>
            <a:ext cx="4987290" cy="352425"/>
          </a:xfrm>
          <a:prstGeom prst="rect">
            <a:avLst/>
          </a:prstGeom>
          <a:noFill/>
        </p:spPr>
        <p:txBody>
          <a:bodyPr wrap="square" rtlCol="0">
            <a:spAutoFit/>
          </a:bodyPr>
          <a:lstStyle/>
          <a:p>
            <a:pPr algn="l">
              <a:lnSpc>
                <a:spcPct val="100000"/>
              </a:lnSpc>
            </a:pPr>
            <a:r>
              <a:rPr lang="en-US" altLang="zh-CN" sz="1600" dirty="0" smtClean="0">
                <a:ln w="0">
                  <a:noFill/>
                </a:ln>
                <a:solidFill>
                  <a:srgbClr val="FFFFFF">
                    <a:alpha val="100000"/>
                  </a:srgbClr>
                </a:solidFill>
                <a:latin typeface="微软雅黑" panose="020B0503020204020204" charset="-122"/>
                <a:ea typeface="微软雅黑" panose="020B0503020204020204" charset="-122"/>
                <a:sym typeface="+mn-ea"/>
              </a:rPr>
              <a:t>工</a:t>
            </a:r>
            <a:endParaRPr lang="en-US" sz="1600" dirty="0" smtClean="0">
              <a:solidFill>
                <a:schemeClr val="accent1"/>
              </a:solidFill>
              <a:cs typeface="+mn-ea"/>
              <a:sym typeface="+mn-lt"/>
            </a:endParaRPr>
          </a:p>
        </p:txBody>
      </p:sp>
      <p:sp>
        <p:nvSpPr>
          <p:cNvPr id="20"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sp>
        <p:nvSpPr>
          <p:cNvPr id="4" name="TextBox 50"/>
          <p:cNvSpPr txBox="1"/>
          <p:nvPr/>
        </p:nvSpPr>
        <p:spPr>
          <a:xfrm>
            <a:off x="1064813" y="498475"/>
            <a:ext cx="4987327" cy="337820"/>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pic>
        <p:nvPicPr>
          <p:cNvPr id="5"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MH_Title"/>
          <p:cNvSpPr txBox="1">
            <a:spLocks noChangeArrowheads="1"/>
          </p:cNvSpPr>
          <p:nvPr>
            <p:custDataLst>
              <p:tags r:id="rId1"/>
            </p:custDataLst>
          </p:nvPr>
        </p:nvSpPr>
        <p:spPr bwMode="auto">
          <a:xfrm>
            <a:off x="1160780" y="349885"/>
            <a:ext cx="64643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963B22"/>
              </a:buClr>
              <a:buSzPct val="100000"/>
              <a:buBlip>
                <a:blip r:embed="rId2"/>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lnSpc>
                <a:spcPct val="120000"/>
              </a:lnSpc>
              <a:spcBef>
                <a:spcPct val="0"/>
              </a:spcBef>
              <a:buFontTx/>
              <a:buNone/>
            </a:pPr>
            <a:r>
              <a:rPr lang="en-US" altLang="zh-CN" sz="2800" b="1" kern="0" dirty="0">
                <a:solidFill>
                  <a:schemeClr val="accent1"/>
                </a:solidFill>
                <a:latin typeface="+mn-lt"/>
                <a:ea typeface="微软雅黑" panose="020B0503020204020204" charset="-122"/>
                <a:sym typeface="+mn-ea"/>
              </a:rPr>
              <a:t> </a:t>
            </a:r>
            <a:endParaRPr lang="en-US" altLang="zh-CN" sz="2800" dirty="0">
              <a:solidFill>
                <a:schemeClr val="accent2"/>
              </a:solidFill>
              <a:latin typeface="+mn-lt"/>
              <a:ea typeface="+mj-ea"/>
              <a:cs typeface="+mj-cs"/>
            </a:endParaRPr>
          </a:p>
        </p:txBody>
      </p:sp>
      <p:sp>
        <p:nvSpPr>
          <p:cNvPr id="21" name="KSO_GN1"/>
          <p:cNvSpPr/>
          <p:nvPr>
            <p:custDataLst>
              <p:tags r:id="rId3"/>
            </p:custDataLst>
          </p:nvPr>
        </p:nvSpPr>
        <p:spPr>
          <a:xfrm>
            <a:off x="1118638" y="2888615"/>
            <a:ext cx="590550" cy="63944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22" name="文本框 21"/>
          <p:cNvSpPr txBox="1"/>
          <p:nvPr>
            <p:custDataLst>
              <p:tags r:id="rId4"/>
            </p:custDataLst>
          </p:nvPr>
        </p:nvSpPr>
        <p:spPr>
          <a:xfrm>
            <a:off x="1790511" y="2818130"/>
            <a:ext cx="6692265" cy="508000"/>
          </a:xfrm>
          <a:prstGeom prst="rect">
            <a:avLst/>
          </a:prstGeom>
          <a:noFill/>
        </p:spPr>
        <p:txBody>
          <a:bodyPr wrap="square" lIns="0" rIns="0">
            <a:noAutofit/>
          </a:bodyPr>
          <a:lstStyle/>
          <a:p>
            <a:pPr>
              <a:lnSpc>
                <a:spcPct val="130000"/>
              </a:lnSpc>
              <a:spcBef>
                <a:spcPts val="600"/>
              </a:spcBef>
              <a:defRPr/>
            </a:pPr>
            <a:r>
              <a:rPr lang="en-US" altLang="zh-CN" sz="2400" b="1" kern="0" dirty="0">
                <a:solidFill>
                  <a:srgbClr val="445469"/>
                </a:solidFill>
                <a:latin typeface="微软雅黑" panose="020B0503020204020204" charset="-122"/>
                <a:ea typeface="微软雅黑" panose="020B0503020204020204" charset="-122"/>
                <a:sym typeface="+mn-ea"/>
              </a:rPr>
              <a:t> Background</a:t>
            </a:r>
            <a:endParaRPr lang="en-US" altLang="zh-CN" sz="2400" b="1" kern="0" dirty="0">
              <a:solidFill>
                <a:srgbClr val="445469"/>
              </a:solidFill>
              <a:latin typeface="微软雅黑" panose="020B0503020204020204" charset="-122"/>
              <a:ea typeface="微软雅黑" panose="020B0503020204020204" charset="-122"/>
              <a:sym typeface="+mn-ea"/>
            </a:endParaRPr>
          </a:p>
        </p:txBody>
      </p:sp>
      <p:sp>
        <p:nvSpPr>
          <p:cNvPr id="27" name="KSO_GN1"/>
          <p:cNvSpPr/>
          <p:nvPr>
            <p:custDataLst>
              <p:tags r:id="rId5"/>
            </p:custDataLst>
          </p:nvPr>
        </p:nvSpPr>
        <p:spPr>
          <a:xfrm>
            <a:off x="1118638" y="3808095"/>
            <a:ext cx="590550" cy="638810"/>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8" name="文本框 7"/>
          <p:cNvSpPr txBox="1"/>
          <p:nvPr/>
        </p:nvSpPr>
        <p:spPr>
          <a:xfrm>
            <a:off x="944880" y="1395095"/>
            <a:ext cx="10767060" cy="903605"/>
          </a:xfrm>
          <a:prstGeom prst="rect">
            <a:avLst/>
          </a:prstGeom>
          <a:noFill/>
        </p:spPr>
        <p:txBody>
          <a:bodyPr wrap="none" rtlCol="0">
            <a:spAutoFit/>
          </a:bodyPr>
          <a:lstStyle/>
          <a:p>
            <a:pPr>
              <a:lnSpc>
                <a:spcPct val="120000"/>
              </a:lnSpc>
              <a:spcBef>
                <a:spcPct val="0"/>
              </a:spcBef>
            </a:pPr>
            <a:r>
              <a:rPr lang="en-US" altLang="zh-CN" sz="4400" b="1" kern="0" dirty="0">
                <a:solidFill>
                  <a:srgbClr val="445469"/>
                </a:solidFill>
                <a:ea typeface="微软雅黑" panose="020B0503020204020204" charset="-122"/>
                <a:sym typeface="+mn-ea"/>
              </a:rPr>
              <a:t>Successful Case - HSBC Digital Transformation</a:t>
            </a:r>
            <a:endParaRPr lang="en-US" altLang="zh-CN" sz="4400" b="1" kern="0" dirty="0">
              <a:solidFill>
                <a:srgbClr val="445469"/>
              </a:solidFill>
              <a:ea typeface="微软雅黑" panose="020B0503020204020204" charset="-122"/>
              <a:sym typeface="+mn-ea"/>
            </a:endParaRPr>
          </a:p>
        </p:txBody>
      </p:sp>
      <p:sp>
        <p:nvSpPr>
          <p:cNvPr id="9" name="Rectangle 51"/>
          <p:cNvSpPr/>
          <p:nvPr/>
        </p:nvSpPr>
        <p:spPr>
          <a:xfrm>
            <a:off x="666115" y="1207135"/>
            <a:ext cx="154940" cy="131191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sp>
        <p:nvSpPr>
          <p:cNvPr id="11" name="KSO_GN1"/>
          <p:cNvSpPr/>
          <p:nvPr>
            <p:custDataLst>
              <p:tags r:id="rId6"/>
            </p:custDataLst>
          </p:nvPr>
        </p:nvSpPr>
        <p:spPr>
          <a:xfrm>
            <a:off x="1118638" y="4726940"/>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3" name="矩形 2"/>
          <p:cNvSpPr/>
          <p:nvPr/>
        </p:nvSpPr>
        <p:spPr>
          <a:xfrm>
            <a:off x="1790511" y="3833495"/>
            <a:ext cx="8735028" cy="461645"/>
          </a:xfrm>
          <a:prstGeom prst="rect">
            <a:avLst/>
          </a:prstGeom>
        </p:spPr>
        <p:txBody>
          <a:bodyPr wrap="square">
            <a:spAutoFit/>
          </a:bodyPr>
          <a:lstStyle/>
          <a:p>
            <a:r>
              <a:rPr lang="en-US" altLang="zh-CN" sz="2400" b="1" kern="0" dirty="0">
                <a:solidFill>
                  <a:srgbClr val="445469"/>
                </a:solidFill>
                <a:latin typeface="微软雅黑" panose="020B0503020204020204" charset="-122"/>
                <a:ea typeface="微软雅黑" panose="020B0503020204020204" charset="-122"/>
                <a:sym typeface="+mn-ea"/>
              </a:rPr>
              <a:t>HSBC IT Delivery Velocity</a:t>
            </a:r>
            <a:endParaRPr lang="en-US" altLang="zh-CN" sz="2400" b="1" kern="0" dirty="0">
              <a:solidFill>
                <a:srgbClr val="445469"/>
              </a:solidFill>
              <a:latin typeface="微软雅黑" panose="020B0503020204020204" charset="-122"/>
              <a:ea typeface="微软雅黑" panose="020B0503020204020204" charset="-122"/>
              <a:sym typeface="+mn-ea"/>
            </a:endParaRPr>
          </a:p>
        </p:txBody>
      </p:sp>
      <p:sp>
        <p:nvSpPr>
          <p:cNvPr id="13" name="矩形 12"/>
          <p:cNvSpPr/>
          <p:nvPr/>
        </p:nvSpPr>
        <p:spPr>
          <a:xfrm>
            <a:off x="1790700" y="4802505"/>
            <a:ext cx="9921240" cy="460375"/>
          </a:xfrm>
          <a:prstGeom prst="rect">
            <a:avLst/>
          </a:prstGeom>
        </p:spPr>
        <p:txBody>
          <a:bodyPr wrap="square">
            <a:spAutoFit/>
          </a:bodyPr>
          <a:lstStyle/>
          <a:p>
            <a:r>
              <a:rPr lang="en-US" altLang="zh-CN" sz="2400" b="1" kern="0" dirty="0">
                <a:solidFill>
                  <a:srgbClr val="445469"/>
                </a:solidFill>
                <a:latin typeface="微软雅黑" panose="020B0503020204020204" charset="-122"/>
                <a:ea typeface="微软雅黑" panose="020B0503020204020204" charset="-122"/>
                <a:sym typeface="+mn-ea"/>
              </a:rPr>
              <a:t>Mulesoft within HSBC and Chinasoft</a:t>
            </a:r>
            <a:endParaRPr lang="en-US" altLang="zh-CN" sz="2400" b="1" kern="0" dirty="0">
              <a:solidFill>
                <a:srgbClr val="445469"/>
              </a:solidFill>
              <a:latin typeface="微软雅黑" panose="020B0503020204020204" charset="-122"/>
              <a:ea typeface="微软雅黑" panose="020B0503020204020204" charset="-122"/>
              <a:sym typeface="+mn-ea"/>
            </a:endParaRPr>
          </a:p>
        </p:txBody>
      </p:sp>
      <p:pic>
        <p:nvPicPr>
          <p:cNvPr id="23" name="Picture 2" descr="https://ss0.baidu.com/6ONWsjip0QIZ8tyhnq/it/u=2540172336,1479157015&amp;fm=58&amp;s=D112C039C5B0BF92110BCCCC030060AB&amp;bpow=121&amp;bpoh=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8"/>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4025" y="321310"/>
            <a:ext cx="10920095" cy="694690"/>
            <a:chOff x="1474" y="881"/>
            <a:chExt cx="17197" cy="1094"/>
          </a:xfrm>
        </p:grpSpPr>
        <p:sp>
          <p:nvSpPr>
            <p:cNvPr id="11"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4" name="组合 23"/>
            <p:cNvGrpSpPr/>
            <p:nvPr/>
          </p:nvGrpSpPr>
          <p:grpSpPr>
            <a:xfrm>
              <a:off x="15652" y="1073"/>
              <a:ext cx="3019" cy="647"/>
              <a:chOff x="15065" y="539"/>
              <a:chExt cx="3609" cy="725"/>
            </a:xfrm>
          </p:grpSpPr>
          <p:sp>
            <p:nvSpPr>
              <p:cNvPr id="76"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a:ln w="0">
                    <a:noFill/>
                  </a:ln>
                  <a:solidFill>
                    <a:schemeClr val="bg1">
                      <a:alpha val="100000"/>
                    </a:schemeClr>
                  </a:solidFill>
                  <a:latin typeface="微软雅黑" panose="020B0503020204020204" charset="-122"/>
                  <a:ea typeface="微软雅黑" panose="020B0503020204020204" charset="-122"/>
                </a:endParaRPr>
              </a:p>
            </p:txBody>
          </p:sp>
          <p:sp>
            <p:nvSpPr>
              <p:cNvPr id="77"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a:ln w="0">
                      <a:noFill/>
                    </a:ln>
                    <a:solidFill>
                      <a:schemeClr val="bg1">
                        <a:alpha val="100000"/>
                      </a:schemeClr>
                    </a:solidFill>
                    <a:latin typeface="微软雅黑" panose="020B0503020204020204" charset="-122"/>
                    <a:ea typeface="微软雅黑" panose="020B0503020204020204" charset="-122"/>
                  </a:rPr>
                  <a:t>改善员工的能力和生活</a:t>
                </a:r>
                <a:endParaRPr lang="en-US" altLang="zh-CN" sz="1000" i="0" spc="0" dirty="0">
                  <a:ln w="0">
                    <a:noFill/>
                  </a:ln>
                  <a:solidFill>
                    <a:schemeClr val="bg1">
                      <a:alpha val="100000"/>
                    </a:schemeClr>
                  </a:solidFill>
                  <a:latin typeface="微软雅黑" panose="020B0503020204020204" charset="-122"/>
                  <a:ea typeface="微软雅黑" panose="020B0503020204020204" charset="-122"/>
                </a:endParaRPr>
              </a:p>
            </p:txBody>
          </p:sp>
        </p:grpSp>
        <p:sp>
          <p:nvSpPr>
            <p:cNvPr id="80" name="TextBox 49"/>
            <p:cNvSpPr txBox="1"/>
            <p:nvPr/>
          </p:nvSpPr>
          <p:spPr>
            <a:xfrm>
              <a:off x="1581" y="1248"/>
              <a:ext cx="13868" cy="727"/>
            </a:xfrm>
            <a:prstGeom prst="rect">
              <a:avLst/>
            </a:prstGeom>
            <a:noFill/>
          </p:spPr>
          <p:txBody>
            <a:bodyPr wrap="square" rtlCol="0">
              <a:spAutoFit/>
            </a:bodyPr>
            <a:lstStyle/>
            <a:p>
              <a:r>
                <a:rPr lang="en-US" altLang="zh-CN" sz="2400" b="1" kern="0" dirty="0">
                  <a:solidFill>
                    <a:srgbClr val="445469"/>
                  </a:solidFill>
                  <a:latin typeface="微软雅黑" panose="020B0503020204020204" charset="-122"/>
                  <a:ea typeface="微软雅黑" panose="020B0503020204020204" charset="-122"/>
                  <a:sym typeface="+mn-ea"/>
                </a:rPr>
                <a:t>Background</a:t>
              </a:r>
              <a:endParaRPr lang="en-US" altLang="zh-CN" sz="2400" b="1" kern="0" dirty="0">
                <a:solidFill>
                  <a:srgbClr val="445469"/>
                </a:solidFill>
                <a:latin typeface="微软雅黑" panose="020B0503020204020204" charset="-122"/>
                <a:ea typeface="微软雅黑" panose="020B0503020204020204" charset="-122"/>
                <a:sym typeface="+mn-ea"/>
              </a:endParaRPr>
            </a:p>
          </p:txBody>
        </p:sp>
      </p:grpSp>
      <p:graphicFrame>
        <p:nvGraphicFramePr>
          <p:cNvPr id="9" name="对象 8">
            <a:hlinkClick r:id="" action="ppaction://ole?verb=0"/>
          </p:cNvPr>
          <p:cNvGraphicFramePr>
            <a:graphicFrameLocks noChangeAspect="1"/>
          </p:cNvGraphicFramePr>
          <p:nvPr/>
        </p:nvGraphicFramePr>
        <p:xfrm>
          <a:off x="6095365" y="3428365"/>
          <a:ext cx="635" cy="635"/>
        </p:xfrm>
        <a:graphic>
          <a:graphicData uri="http://schemas.openxmlformats.org/presentationml/2006/ole">
            <mc:AlternateContent xmlns:mc="http://schemas.openxmlformats.org/markup-compatibility/2006">
              <mc:Choice xmlns:v="urn:schemas-microsoft-com:vml" Requires="v">
                <p:oleObj spid="_x0000_s26775" name="" r:id="rId1" imgW="0" imgH="0" progId="Visio.Drawing.15">
                  <p:embed/>
                </p:oleObj>
              </mc:Choice>
              <mc:Fallback>
                <p:oleObj name="" r:id="rId1" imgW="0" imgH="0" progId="Visio.Drawing.15">
                  <p:embed/>
                  <p:pic>
                    <p:nvPicPr>
                      <p:cNvPr id="0" name="对象 8">
                        <a:hlinkClick r:id="" action="ppaction://ole?verb=0"/>
                      </p:cNvPr>
                      <p:cNvPicPr/>
                      <p:nvPr/>
                    </p:nvPicPr>
                    <p:blipFill>
                      <a:blip/>
                      <a:stretch>
                        <a:fillRect/>
                      </a:stretch>
                    </p:blipFill>
                    <p:spPr>
                      <a:xfrm>
                        <a:off x="6095365" y="3428365"/>
                        <a:ext cx="635" cy="635"/>
                      </a:xfrm>
                      <a:prstGeom prst="rect">
                        <a:avLst/>
                      </a:prstGeom>
                    </p:spPr>
                  </p:pic>
                </p:oleObj>
              </mc:Fallback>
            </mc:AlternateContent>
          </a:graphicData>
        </a:graphic>
      </p:graphicFrame>
      <p:sp>
        <p:nvSpPr>
          <p:cNvPr id="4" name="TextBox 50"/>
          <p:cNvSpPr txBox="1"/>
          <p:nvPr/>
        </p:nvSpPr>
        <p:spPr>
          <a:xfrm>
            <a:off x="532683" y="260350"/>
            <a:ext cx="4987327" cy="337820"/>
          </a:xfrm>
          <a:prstGeom prst="rect">
            <a:avLst/>
          </a:prstGeom>
          <a:noFill/>
        </p:spPr>
        <p:txBody>
          <a:bodyPr wrap="square" rtlCol="0">
            <a:spAutoFit/>
          </a:bodyPr>
          <a:lstStyle/>
          <a:p>
            <a:pPr algn="l">
              <a:lnSpc>
                <a:spcPct val="100000"/>
              </a:lnSpc>
            </a:pPr>
            <a:r>
              <a:rPr lang="en-US" sz="1600" dirty="0">
                <a:solidFill>
                  <a:schemeClr val="accent1"/>
                </a:solidFill>
                <a:cs typeface="+mn-ea"/>
                <a:sym typeface="+mn-ea"/>
              </a:rPr>
              <a:t>Chinasoft International</a:t>
            </a:r>
            <a:endParaRPr lang="en-US" sz="1600" dirty="0">
              <a:solidFill>
                <a:schemeClr val="accent1"/>
              </a:solidFill>
              <a:cs typeface="+mn-ea"/>
              <a:sym typeface="+mn-lt"/>
            </a:endParaRPr>
          </a:p>
        </p:txBody>
      </p:sp>
      <p:sp>
        <p:nvSpPr>
          <p:cNvPr id="6" name="文本框 5"/>
          <p:cNvSpPr txBox="1"/>
          <p:nvPr/>
        </p:nvSpPr>
        <p:spPr>
          <a:xfrm>
            <a:off x="532683" y="1570212"/>
            <a:ext cx="11041433" cy="830997"/>
          </a:xfrm>
          <a:prstGeom prst="rect">
            <a:avLst/>
          </a:prstGeom>
          <a:noFill/>
        </p:spPr>
        <p:txBody>
          <a:bodyPr wrap="square" rtlCol="0">
            <a:spAutoFit/>
          </a:bodyPr>
          <a:lstStyle/>
          <a:p>
            <a:r>
              <a:rPr lang="en-US" altLang="zh-CN" sz="2400" dirty="0">
                <a:latin typeface="+mj-lt"/>
              </a:rPr>
              <a:t>Recent years, HSBC’s Digital Transformation Strategy is in progress like most of international banks in the world.</a:t>
            </a:r>
            <a:endParaRPr lang="en-US" altLang="zh-CN" sz="2400" dirty="0">
              <a:latin typeface="+mj-lt"/>
            </a:endParaRPr>
          </a:p>
        </p:txBody>
      </p:sp>
      <p:sp>
        <p:nvSpPr>
          <p:cNvPr id="14" name="内容占位符 2"/>
          <p:cNvSpPr txBox="1"/>
          <p:nvPr/>
        </p:nvSpPr>
        <p:spPr>
          <a:xfrm>
            <a:off x="593642" y="2812546"/>
            <a:ext cx="10423883" cy="2712948"/>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zh-CN" sz="1600" dirty="0">
                <a:latin typeface="+mn-ea"/>
              </a:rPr>
              <a:t>Various difficulties blocked the beginning, like infrastructures, architectures, technologies, engineers.  </a:t>
            </a:r>
            <a:endParaRPr lang="en-US" altLang="zh-CN" sz="1600" dirty="0">
              <a:latin typeface="+mn-ea"/>
            </a:endParaRPr>
          </a:p>
          <a:p>
            <a:pPr>
              <a:lnSpc>
                <a:spcPct val="150000"/>
              </a:lnSpc>
              <a:buFont typeface="Arial" panose="020B0604020202020204" pitchFamily="34" charset="0"/>
              <a:buChar char="•"/>
            </a:pPr>
            <a:r>
              <a:rPr lang="en-US" altLang="zh-CN" sz="1600" dirty="0">
                <a:latin typeface="+mn-ea"/>
              </a:rPr>
              <a:t>Dual-track approach - adopted traditional Java industry and actively explore outside parallelly.</a:t>
            </a:r>
            <a:endParaRPr lang="en-US" altLang="zh-CN" sz="1600" dirty="0">
              <a:latin typeface="+mn-ea"/>
            </a:endParaRPr>
          </a:p>
          <a:p>
            <a:pPr>
              <a:lnSpc>
                <a:spcPct val="150000"/>
              </a:lnSpc>
            </a:pPr>
            <a:r>
              <a:rPr lang="en-US" altLang="zh-CN" sz="1600" dirty="0">
                <a:latin typeface="+mn-ea"/>
              </a:rPr>
              <a:t>Introduced Mulesoft technology and built its own technical platform which is based on Mule.</a:t>
            </a:r>
            <a:endParaRPr lang="en-US" altLang="zh-CN" sz="1600" dirty="0">
              <a:latin typeface="+mn-ea"/>
            </a:endParaRPr>
          </a:p>
        </p:txBody>
      </p:sp>
      <p:pic>
        <p:nvPicPr>
          <p:cNvPr id="23" name="Picture 2" descr="https://ss0.baidu.com/6ONWsjip0QIZ8tyhnq/it/u=2540172336,1479157015&amp;fm=58&amp;s=D112C039C5B0BF92110BCCCC030060AB&amp;bpow=121&amp;bpoh=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239" name="十字星"/>
          <p:cNvSpPr/>
          <p:nvPr/>
        </p:nvSpPr>
        <p:spPr>
          <a:xfrm>
            <a:off x="593725" y="2971800"/>
            <a:ext cx="228600" cy="243840"/>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十字星"/>
          <p:cNvSpPr/>
          <p:nvPr/>
        </p:nvSpPr>
        <p:spPr>
          <a:xfrm>
            <a:off x="593725" y="3409089"/>
            <a:ext cx="228600" cy="243840"/>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十字星"/>
          <p:cNvSpPr/>
          <p:nvPr/>
        </p:nvSpPr>
        <p:spPr>
          <a:xfrm>
            <a:off x="593643" y="3942346"/>
            <a:ext cx="228600" cy="243840"/>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4025" y="321310"/>
            <a:ext cx="10920095" cy="661035"/>
            <a:chOff x="1474" y="881"/>
            <a:chExt cx="17197" cy="1041"/>
          </a:xfrm>
        </p:grpSpPr>
        <p:sp>
          <p:nvSpPr>
            <p:cNvPr id="11"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4" name="组合 23"/>
            <p:cNvGrpSpPr/>
            <p:nvPr/>
          </p:nvGrpSpPr>
          <p:grpSpPr>
            <a:xfrm>
              <a:off x="15652" y="1073"/>
              <a:ext cx="3019" cy="647"/>
              <a:chOff x="15065" y="539"/>
              <a:chExt cx="3609" cy="725"/>
            </a:xfrm>
          </p:grpSpPr>
          <p:sp>
            <p:nvSpPr>
              <p:cNvPr id="76"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a:ln w="0">
                    <a:noFill/>
                  </a:ln>
                  <a:solidFill>
                    <a:schemeClr val="bg1">
                      <a:alpha val="100000"/>
                    </a:schemeClr>
                  </a:solidFill>
                  <a:latin typeface="微软雅黑" panose="020B0503020204020204" charset="-122"/>
                  <a:ea typeface="微软雅黑" panose="020B0503020204020204" charset="-122"/>
                </a:endParaRPr>
              </a:p>
            </p:txBody>
          </p:sp>
          <p:sp>
            <p:nvSpPr>
              <p:cNvPr id="77"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a:ln w="0">
                      <a:noFill/>
                    </a:ln>
                    <a:solidFill>
                      <a:schemeClr val="bg1">
                        <a:alpha val="100000"/>
                      </a:schemeClr>
                    </a:solidFill>
                    <a:latin typeface="微软雅黑" panose="020B0503020204020204" charset="-122"/>
                    <a:ea typeface="微软雅黑" panose="020B0503020204020204" charset="-122"/>
                  </a:rPr>
                  <a:t>改善员工的能力和生活</a:t>
                </a:r>
                <a:endParaRPr lang="en-US" altLang="zh-CN" sz="1000" i="0" spc="0" dirty="0">
                  <a:ln w="0">
                    <a:noFill/>
                  </a:ln>
                  <a:solidFill>
                    <a:schemeClr val="bg1">
                      <a:alpha val="100000"/>
                    </a:schemeClr>
                  </a:solidFill>
                  <a:latin typeface="微软雅黑" panose="020B0503020204020204" charset="-122"/>
                  <a:ea typeface="微软雅黑" panose="020B0503020204020204" charset="-122"/>
                </a:endParaRPr>
              </a:p>
            </p:txBody>
          </p:sp>
        </p:grpSp>
        <p:sp>
          <p:nvSpPr>
            <p:cNvPr id="80" name="TextBox 49"/>
            <p:cNvSpPr txBox="1"/>
            <p:nvPr/>
          </p:nvSpPr>
          <p:spPr>
            <a:xfrm>
              <a:off x="1586" y="1195"/>
              <a:ext cx="13868" cy="727"/>
            </a:xfrm>
            <a:prstGeom prst="rect">
              <a:avLst/>
            </a:prstGeom>
            <a:noFill/>
          </p:spPr>
          <p:txBody>
            <a:bodyPr wrap="square" rtlCol="0">
              <a:spAutoFit/>
            </a:bodyPr>
            <a:lstStyle/>
            <a:p>
              <a:r>
                <a:rPr lang="en-US" altLang="zh-CN" sz="2400" b="1" kern="0" dirty="0">
                  <a:solidFill>
                    <a:srgbClr val="445469"/>
                  </a:solidFill>
                  <a:latin typeface="微软雅黑" panose="020B0503020204020204" charset="-122"/>
                  <a:ea typeface="微软雅黑" panose="020B0503020204020204" charset="-122"/>
                  <a:sym typeface="+mn-ea"/>
                </a:rPr>
                <a:t>HSBC IT Delivery Velocity</a:t>
              </a:r>
              <a:endParaRPr lang="en-US" altLang="zh-CN" sz="2400" b="1" kern="0" dirty="0">
                <a:solidFill>
                  <a:srgbClr val="445469"/>
                </a:solidFill>
                <a:latin typeface="微软雅黑" panose="020B0503020204020204" charset="-122"/>
                <a:ea typeface="微软雅黑" panose="020B0503020204020204" charset="-122"/>
                <a:sym typeface="+mn-ea"/>
              </a:endParaRPr>
            </a:p>
          </p:txBody>
        </p:sp>
      </p:grpSp>
      <p:graphicFrame>
        <p:nvGraphicFramePr>
          <p:cNvPr id="9" name="对象 8">
            <a:hlinkClick r:id="" action="ppaction://ole?verb=0"/>
          </p:cNvPr>
          <p:cNvGraphicFramePr>
            <a:graphicFrameLocks noChangeAspect="1"/>
          </p:cNvGraphicFramePr>
          <p:nvPr/>
        </p:nvGraphicFramePr>
        <p:xfrm>
          <a:off x="6095365" y="3428365"/>
          <a:ext cx="635" cy="635"/>
        </p:xfrm>
        <a:graphic>
          <a:graphicData uri="http://schemas.openxmlformats.org/presentationml/2006/ole">
            <mc:AlternateContent xmlns:mc="http://schemas.openxmlformats.org/markup-compatibility/2006">
              <mc:Choice xmlns:v="urn:schemas-microsoft-com:vml" Requires="v">
                <p:oleObj spid="_x0000_s27800" name="" r:id="rId2" imgW="0" imgH="0" progId="Visio.Drawing.15">
                  <p:embed/>
                </p:oleObj>
              </mc:Choice>
              <mc:Fallback>
                <p:oleObj name="" r:id="rId2" imgW="0" imgH="0" progId="Visio.Drawing.15">
                  <p:embed/>
                  <p:pic>
                    <p:nvPicPr>
                      <p:cNvPr id="0" name="对象 8">
                        <a:hlinkClick r:id="" action="ppaction://ole?verb=0"/>
                      </p:cNvPr>
                      <p:cNvPicPr/>
                      <p:nvPr/>
                    </p:nvPicPr>
                    <p:blipFill>
                      <a:blip/>
                      <a:stretch>
                        <a:fillRect/>
                      </a:stretch>
                    </p:blipFill>
                    <p:spPr>
                      <a:xfrm>
                        <a:off x="6095365" y="3428365"/>
                        <a:ext cx="635" cy="635"/>
                      </a:xfrm>
                      <a:prstGeom prst="rect">
                        <a:avLst/>
                      </a:prstGeom>
                    </p:spPr>
                  </p:pic>
                </p:oleObj>
              </mc:Fallback>
            </mc:AlternateContent>
          </a:graphicData>
        </a:graphic>
      </p:graphicFrame>
      <p:sp>
        <p:nvSpPr>
          <p:cNvPr id="4" name="TextBox 50"/>
          <p:cNvSpPr txBox="1"/>
          <p:nvPr/>
        </p:nvSpPr>
        <p:spPr>
          <a:xfrm>
            <a:off x="532683" y="260350"/>
            <a:ext cx="4987327" cy="337820"/>
          </a:xfrm>
          <a:prstGeom prst="rect">
            <a:avLst/>
          </a:prstGeom>
          <a:noFill/>
        </p:spPr>
        <p:txBody>
          <a:bodyPr wrap="square" rtlCol="0">
            <a:spAutoFit/>
          </a:bodyPr>
          <a:lstStyle/>
          <a:p>
            <a:pPr algn="l">
              <a:lnSpc>
                <a:spcPct val="100000"/>
              </a:lnSpc>
            </a:pPr>
            <a:r>
              <a:rPr lang="en-US" sz="1600" dirty="0">
                <a:solidFill>
                  <a:schemeClr val="accent1"/>
                </a:solidFill>
                <a:cs typeface="+mn-ea"/>
                <a:sym typeface="+mn-ea"/>
              </a:rPr>
              <a:t>Chinasoft International</a:t>
            </a:r>
            <a:endParaRPr lang="en-US" sz="1600" dirty="0">
              <a:solidFill>
                <a:schemeClr val="accent1"/>
              </a:solidFill>
              <a:cs typeface="+mn-ea"/>
              <a:sym typeface="+mn-lt"/>
            </a:endParaRPr>
          </a:p>
        </p:txBody>
      </p:sp>
      <p:sp>
        <p:nvSpPr>
          <p:cNvPr id="14" name="内容占位符 2"/>
          <p:cNvSpPr txBox="1"/>
          <p:nvPr/>
        </p:nvSpPr>
        <p:spPr>
          <a:xfrm>
            <a:off x="532765" y="1664970"/>
            <a:ext cx="11079480" cy="515239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endParaRPr lang="en-US" altLang="zh-CN" sz="1600" dirty="0">
              <a:latin typeface="+mn-ea"/>
            </a:endParaRPr>
          </a:p>
        </p:txBody>
      </p:sp>
      <p:pic>
        <p:nvPicPr>
          <p:cNvPr id="23"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图表 7"/>
          <p:cNvGraphicFramePr/>
          <p:nvPr/>
        </p:nvGraphicFramePr>
        <p:xfrm>
          <a:off x="1063659" y="992871"/>
          <a:ext cx="9319260" cy="588835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4025" y="311370"/>
            <a:ext cx="10920095" cy="725170"/>
            <a:chOff x="1474" y="881"/>
            <a:chExt cx="17197" cy="1142"/>
          </a:xfrm>
        </p:grpSpPr>
        <p:sp>
          <p:nvSpPr>
            <p:cNvPr id="11"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4" name="组合 23"/>
            <p:cNvGrpSpPr/>
            <p:nvPr/>
          </p:nvGrpSpPr>
          <p:grpSpPr>
            <a:xfrm>
              <a:off x="15652" y="1073"/>
              <a:ext cx="3019" cy="647"/>
              <a:chOff x="15065" y="539"/>
              <a:chExt cx="3609" cy="725"/>
            </a:xfrm>
          </p:grpSpPr>
          <p:sp>
            <p:nvSpPr>
              <p:cNvPr id="76"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a:ln w="0">
                    <a:noFill/>
                  </a:ln>
                  <a:solidFill>
                    <a:schemeClr val="bg1">
                      <a:alpha val="100000"/>
                    </a:schemeClr>
                  </a:solidFill>
                  <a:latin typeface="微软雅黑" panose="020B0503020204020204" charset="-122"/>
                  <a:ea typeface="微软雅黑" panose="020B0503020204020204" charset="-122"/>
                </a:endParaRPr>
              </a:p>
            </p:txBody>
          </p:sp>
          <p:sp>
            <p:nvSpPr>
              <p:cNvPr id="77"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a:ln w="0">
                      <a:noFill/>
                    </a:ln>
                    <a:solidFill>
                      <a:schemeClr val="bg1">
                        <a:alpha val="100000"/>
                      </a:schemeClr>
                    </a:solidFill>
                    <a:latin typeface="微软雅黑" panose="020B0503020204020204" charset="-122"/>
                    <a:ea typeface="微软雅黑" panose="020B0503020204020204" charset="-122"/>
                  </a:rPr>
                  <a:t>改善员工的能力和生活</a:t>
                </a:r>
                <a:endParaRPr lang="en-US" altLang="zh-CN" sz="1000" i="0" spc="0" dirty="0">
                  <a:ln w="0">
                    <a:noFill/>
                  </a:ln>
                  <a:solidFill>
                    <a:schemeClr val="bg1">
                      <a:alpha val="100000"/>
                    </a:schemeClr>
                  </a:solidFill>
                  <a:latin typeface="微软雅黑" panose="020B0503020204020204" charset="-122"/>
                  <a:ea typeface="微软雅黑" panose="020B0503020204020204" charset="-122"/>
                </a:endParaRPr>
              </a:p>
            </p:txBody>
          </p:sp>
        </p:grpSp>
        <p:sp>
          <p:nvSpPr>
            <p:cNvPr id="80" name="TextBox 49"/>
            <p:cNvSpPr txBox="1"/>
            <p:nvPr/>
          </p:nvSpPr>
          <p:spPr>
            <a:xfrm>
              <a:off x="1581" y="1296"/>
              <a:ext cx="9511" cy="727"/>
            </a:xfrm>
            <a:prstGeom prst="rect">
              <a:avLst/>
            </a:prstGeom>
            <a:noFill/>
          </p:spPr>
          <p:txBody>
            <a:bodyPr wrap="square" rtlCol="0">
              <a:spAutoFit/>
            </a:bodyPr>
            <a:lstStyle/>
            <a:p>
              <a:r>
                <a:rPr lang="en-US" altLang="zh-CN" sz="2400" b="1" kern="0" dirty="0">
                  <a:solidFill>
                    <a:srgbClr val="445469"/>
                  </a:solidFill>
                  <a:latin typeface="微软雅黑" panose="020B0503020204020204" charset="-122"/>
                  <a:ea typeface="微软雅黑" panose="020B0503020204020204" charset="-122"/>
                  <a:sym typeface="+mn-ea"/>
                </a:rPr>
                <a:t>Mulesoft within HSBC and Chinasoft</a:t>
              </a:r>
              <a:endParaRPr lang="en-US" altLang="zh-CN" sz="2400" b="1" kern="0" dirty="0">
                <a:solidFill>
                  <a:srgbClr val="445469"/>
                </a:solidFill>
                <a:latin typeface="微软雅黑" panose="020B0503020204020204" charset="-122"/>
                <a:ea typeface="微软雅黑" panose="020B0503020204020204" charset="-122"/>
                <a:sym typeface="+mn-ea"/>
              </a:endParaRPr>
            </a:p>
          </p:txBody>
        </p:sp>
      </p:grpSp>
      <p:sp>
        <p:nvSpPr>
          <p:cNvPr id="4" name="TextBox 50"/>
          <p:cNvSpPr txBox="1"/>
          <p:nvPr/>
        </p:nvSpPr>
        <p:spPr>
          <a:xfrm>
            <a:off x="532683" y="285529"/>
            <a:ext cx="4987327" cy="337820"/>
          </a:xfrm>
          <a:prstGeom prst="rect">
            <a:avLst/>
          </a:prstGeom>
          <a:noFill/>
        </p:spPr>
        <p:txBody>
          <a:bodyPr wrap="square" rtlCol="0">
            <a:spAutoFit/>
          </a:bodyPr>
          <a:lstStyle/>
          <a:p>
            <a:pPr algn="l">
              <a:lnSpc>
                <a:spcPct val="100000"/>
              </a:lnSpc>
            </a:pPr>
            <a:r>
              <a:rPr lang="en-US" sz="1600" dirty="0">
                <a:solidFill>
                  <a:schemeClr val="accent1"/>
                </a:solidFill>
                <a:cs typeface="+mn-ea"/>
                <a:sym typeface="+mn-ea"/>
              </a:rPr>
              <a:t>Chinasoft International</a:t>
            </a:r>
            <a:endParaRPr lang="en-US" sz="1600" dirty="0">
              <a:solidFill>
                <a:schemeClr val="accent1"/>
              </a:solidFill>
              <a:cs typeface="+mn-ea"/>
              <a:sym typeface="+mn-lt"/>
            </a:endParaRPr>
          </a:p>
        </p:txBody>
      </p:sp>
      <p:sp>
        <p:nvSpPr>
          <p:cNvPr id="6" name="文本框 5"/>
          <p:cNvSpPr txBox="1"/>
          <p:nvPr/>
        </p:nvSpPr>
        <p:spPr>
          <a:xfrm>
            <a:off x="532765" y="1555115"/>
            <a:ext cx="4425950" cy="460375"/>
          </a:xfrm>
          <a:prstGeom prst="rect">
            <a:avLst/>
          </a:prstGeom>
          <a:noFill/>
        </p:spPr>
        <p:txBody>
          <a:bodyPr wrap="square" rtlCol="0">
            <a:spAutoFit/>
          </a:bodyPr>
          <a:lstStyle/>
          <a:p>
            <a:r>
              <a:rPr lang="en-US" altLang="zh-CN" sz="2400" b="1" dirty="0">
                <a:latin typeface="+mj-lt"/>
              </a:rPr>
              <a:t>Advantages of Mule:</a:t>
            </a:r>
            <a:endParaRPr lang="zh-CN" altLang="en-US" sz="2400" b="1" dirty="0">
              <a:latin typeface="+mj-lt"/>
            </a:endParaRPr>
          </a:p>
        </p:txBody>
      </p:sp>
      <p:pic>
        <p:nvPicPr>
          <p:cNvPr id="23"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4490"/>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589280" y="2137410"/>
            <a:ext cx="10775950" cy="4343400"/>
            <a:chOff x="928" y="3462"/>
            <a:chExt cx="16970" cy="6840"/>
          </a:xfrm>
        </p:grpSpPr>
        <p:graphicFrame>
          <p:nvGraphicFramePr>
            <p:cNvPr id="9" name="对象 8">
              <a:hlinkClick r:id="" action="ppaction://ole?verb=0"/>
            </p:cNvPr>
            <p:cNvGraphicFramePr>
              <a:graphicFrameLocks noChangeAspect="1"/>
            </p:cNvGraphicFramePr>
            <p:nvPr/>
          </p:nvGraphicFramePr>
          <p:xfrm>
            <a:off x="9599" y="5399"/>
            <a:ext cx="1" cy="1"/>
          </p:xfrm>
          <a:graphic>
            <a:graphicData uri="http://schemas.openxmlformats.org/presentationml/2006/ole">
              <mc:AlternateContent xmlns:mc="http://schemas.openxmlformats.org/markup-compatibility/2006">
                <mc:Choice xmlns:v="urn:schemas-microsoft-com:vml" Requires="v">
                  <p:oleObj spid="_x0000_s29847" name="" r:id="rId2" imgW="0" imgH="0" progId="Visio.Drawing.15">
                    <p:embed/>
                  </p:oleObj>
                </mc:Choice>
                <mc:Fallback>
                  <p:oleObj name="" r:id="rId2" imgW="0" imgH="0" progId="Visio.Drawing.15">
                    <p:embed/>
                    <p:pic>
                      <p:nvPicPr>
                        <p:cNvPr id="0" name="对象 8">
                          <a:hlinkClick r:id="" action="ppaction://ole?verb=0"/>
                        </p:cNvPr>
                        <p:cNvPicPr/>
                        <p:nvPr/>
                      </p:nvPicPr>
                      <p:blipFill>
                        <a:blip/>
                        <a:stretch>
                          <a:fillRect/>
                        </a:stretch>
                      </p:blipFill>
                      <p:spPr>
                        <a:xfrm>
                          <a:off x="9599" y="5399"/>
                          <a:ext cx="1" cy="1"/>
                        </a:xfrm>
                        <a:prstGeom prst="rect">
                          <a:avLst/>
                        </a:prstGeom>
                      </p:spPr>
                    </p:pic>
                  </p:oleObj>
                </mc:Fallback>
              </mc:AlternateContent>
            </a:graphicData>
          </a:graphic>
        </p:graphicFrame>
        <p:sp>
          <p:nvSpPr>
            <p:cNvPr id="14" name="内容占位符 2"/>
            <p:cNvSpPr txBox="1"/>
            <p:nvPr/>
          </p:nvSpPr>
          <p:spPr>
            <a:xfrm>
              <a:off x="928" y="3462"/>
              <a:ext cx="16970" cy="684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zh-CN" sz="1600" dirty="0">
                  <a:latin typeface="+mn-ea"/>
                </a:rPr>
                <a:t>Much more easier to launch Agile development</a:t>
              </a:r>
              <a:endParaRPr lang="en-US" altLang="zh-CN" sz="1600" dirty="0">
                <a:latin typeface="+mn-ea"/>
              </a:endParaRPr>
            </a:p>
            <a:p>
              <a:pPr>
                <a:lnSpc>
                  <a:spcPct val="150000"/>
                </a:lnSpc>
                <a:buFont typeface="Arial" panose="020B0604020202020204" pitchFamily="34" charset="0"/>
                <a:buChar char="•"/>
              </a:pPr>
              <a:r>
                <a:rPr altLang="zh-CN" sz="1600">
                  <a:latin typeface="+mn-ea"/>
                  <a:sym typeface="+mn-ea"/>
                </a:rPr>
                <a:t>Easier d</a:t>
              </a:r>
              <a:r>
                <a:rPr lang="en-US" altLang="zh-CN" sz="1600" dirty="0">
                  <a:latin typeface="+mn-ea"/>
                </a:rPr>
                <a:t>evelopment and deployment makes everyone happy</a:t>
              </a:r>
              <a:endParaRPr lang="en-US" altLang="zh-CN" sz="1600" dirty="0">
                <a:latin typeface="+mn-ea"/>
              </a:endParaRPr>
            </a:p>
            <a:p>
              <a:pPr>
                <a:lnSpc>
                  <a:spcPct val="150000"/>
                </a:lnSpc>
                <a:buFont typeface="Arial" panose="020B0604020202020204" pitchFamily="34" charset="0"/>
                <a:buChar char="•"/>
              </a:pPr>
              <a:r>
                <a:rPr lang="en-US" altLang="zh-CN" sz="1600" dirty="0">
                  <a:latin typeface="+mn-ea"/>
                </a:rPr>
                <a:t>Unified interface specification, communication always in the same page no matter what domains</a:t>
              </a:r>
              <a:endParaRPr lang="en-US" altLang="zh-CN" sz="1600" dirty="0">
                <a:latin typeface="+mn-ea"/>
              </a:endParaRPr>
            </a:p>
            <a:p>
              <a:pPr>
                <a:lnSpc>
                  <a:spcPct val="150000"/>
                </a:lnSpc>
                <a:buFont typeface="Arial" panose="020B0604020202020204" pitchFamily="34" charset="0"/>
                <a:buChar char="•"/>
              </a:pPr>
              <a:r>
                <a:rPr lang="en-US" altLang="zh-CN" sz="1600" dirty="0">
                  <a:latin typeface="+mn-ea"/>
                </a:rPr>
                <a:t>Quick and consistent integration of various service systems </a:t>
              </a:r>
              <a:endParaRPr lang="en-US" altLang="zh-CN" sz="1600" dirty="0">
                <a:latin typeface="+mn-ea"/>
              </a:endParaRPr>
            </a:p>
            <a:p>
              <a:pPr>
                <a:lnSpc>
                  <a:spcPct val="150000"/>
                </a:lnSpc>
                <a:buFont typeface="Arial" panose="020B0604020202020204" pitchFamily="34" charset="0"/>
                <a:buChar char="•"/>
              </a:pPr>
              <a:r>
                <a:rPr lang="en-US" altLang="zh-CN" sz="1600" dirty="0">
                  <a:latin typeface="+mn-ea"/>
                </a:rPr>
                <a:t>Chinasoft Mule engineering team grow up with HSBC projects.</a:t>
              </a:r>
              <a:endParaRPr lang="en-US" altLang="zh-CN" sz="1600" dirty="0">
                <a:latin typeface="+mn-ea"/>
              </a:endParaRPr>
            </a:p>
            <a:p>
              <a:pPr>
                <a:lnSpc>
                  <a:spcPct val="150000"/>
                </a:lnSpc>
                <a:buFont typeface="Arial" panose="020B0604020202020204" pitchFamily="34" charset="0"/>
                <a:buChar char="•"/>
              </a:pPr>
              <a:r>
                <a:rPr lang="en-US" altLang="zh-CN" sz="1600" dirty="0">
                  <a:latin typeface="+mn-ea"/>
                </a:rPr>
                <a:t>Chinasoft have more than 150 engineers working on </a:t>
              </a:r>
              <a:r>
                <a:rPr lang="en-US" altLang="zh-CN" sz="1600" dirty="0" smtClean="0">
                  <a:latin typeface="+mn-ea"/>
                </a:rPr>
                <a:t>MuleSoft </a:t>
              </a:r>
              <a:r>
                <a:rPr lang="en-US" altLang="zh-CN" sz="1600" dirty="0">
                  <a:latin typeface="+mn-ea"/>
                </a:rPr>
                <a:t>projects until 2017 Q2.</a:t>
              </a:r>
              <a:endParaRPr lang="en-US" altLang="zh-CN" sz="1600" dirty="0">
                <a:latin typeface="+mn-ea"/>
              </a:endParaRPr>
            </a:p>
          </p:txBody>
        </p:sp>
        <p:sp>
          <p:nvSpPr>
            <p:cNvPr id="239" name="十字星"/>
            <p:cNvSpPr/>
            <p:nvPr/>
          </p:nvSpPr>
          <p:spPr>
            <a:xfrm>
              <a:off x="928" y="3696"/>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十字星"/>
            <p:cNvSpPr/>
            <p:nvPr/>
          </p:nvSpPr>
          <p:spPr>
            <a:xfrm>
              <a:off x="928" y="4448"/>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十字星"/>
            <p:cNvSpPr/>
            <p:nvPr/>
          </p:nvSpPr>
          <p:spPr>
            <a:xfrm>
              <a:off x="928" y="5248"/>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十字星"/>
            <p:cNvSpPr/>
            <p:nvPr/>
          </p:nvSpPr>
          <p:spPr>
            <a:xfrm>
              <a:off x="928" y="6059"/>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 name="十字星"/>
            <p:cNvSpPr/>
            <p:nvPr/>
          </p:nvSpPr>
          <p:spPr>
            <a:xfrm>
              <a:off x="928" y="6835"/>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7" name="十字星"/>
            <p:cNvSpPr/>
            <p:nvPr/>
          </p:nvSpPr>
          <p:spPr>
            <a:xfrm>
              <a:off x="928" y="7611"/>
              <a:ext cx="360" cy="384"/>
            </a:xfrm>
            <a:prstGeom prst="star4">
              <a:avLst>
                <a:gd name="adj" fmla="val 22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MH_Title"/>
          <p:cNvSpPr txBox="1">
            <a:spLocks noChangeArrowheads="1"/>
          </p:cNvSpPr>
          <p:nvPr>
            <p:custDataLst>
              <p:tags r:id="rId1"/>
            </p:custDataLst>
          </p:nvPr>
        </p:nvSpPr>
        <p:spPr bwMode="auto">
          <a:xfrm>
            <a:off x="4645660" y="2871470"/>
            <a:ext cx="641286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963B22"/>
              </a:buClr>
              <a:buSzPct val="100000"/>
              <a:buBlip>
                <a:blip r:embed="rId2"/>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lnSpc>
                <a:spcPct val="120000"/>
              </a:lnSpc>
              <a:spcBef>
                <a:spcPct val="0"/>
              </a:spcBef>
              <a:buFontTx/>
              <a:buNone/>
            </a:pPr>
            <a:r>
              <a:rPr lang="en-US" altLang="zh-CN" sz="3200" b="1" kern="0" dirty="0">
                <a:solidFill>
                  <a:srgbClr val="445469"/>
                </a:solidFill>
                <a:latin typeface="微软雅黑" panose="020B0503020204020204" charset="-122"/>
                <a:ea typeface="微软雅黑" panose="020B0503020204020204" charset="-122"/>
                <a:sym typeface="+mn-ea"/>
              </a:rPr>
              <a:t>Vision</a:t>
            </a:r>
            <a:endParaRPr lang="en-US" altLang="zh-CN" sz="3200" b="1" kern="0" dirty="0">
              <a:solidFill>
                <a:srgbClr val="445469"/>
              </a:solidFill>
              <a:latin typeface="微软雅黑" panose="020B0503020204020204" charset="-122"/>
              <a:ea typeface="微软雅黑" panose="020B0503020204020204" charset="-122"/>
              <a:sym typeface="+mn-ea"/>
            </a:endParaRPr>
          </a:p>
        </p:txBody>
      </p:sp>
      <p:sp>
        <p:nvSpPr>
          <p:cNvPr id="10" name="Rectangle 51"/>
          <p:cNvSpPr/>
          <p:nvPr/>
        </p:nvSpPr>
        <p:spPr>
          <a:xfrm>
            <a:off x="4152347" y="2825426"/>
            <a:ext cx="153920" cy="1259364"/>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pic>
        <p:nvPicPr>
          <p:cNvPr id="7"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54025" y="321310"/>
            <a:ext cx="10920095" cy="647700"/>
            <a:chOff x="1474" y="881"/>
            <a:chExt cx="17197" cy="1020"/>
          </a:xfrm>
        </p:grpSpPr>
        <p:sp>
          <p:nvSpPr>
            <p:cNvPr id="2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34" name="组合 33"/>
            <p:cNvGrpSpPr/>
            <p:nvPr/>
          </p:nvGrpSpPr>
          <p:grpSpPr>
            <a:xfrm>
              <a:off x="15652" y="1073"/>
              <a:ext cx="3019" cy="647"/>
              <a:chOff x="15065" y="539"/>
              <a:chExt cx="3609" cy="725"/>
            </a:xfrm>
          </p:grpSpPr>
          <p:sp>
            <p:nvSpPr>
              <p:cNvPr id="38"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39"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改善员工的能力和生活</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46" name="TextBox 49"/>
            <p:cNvSpPr txBox="1"/>
            <p:nvPr/>
          </p:nvSpPr>
          <p:spPr>
            <a:xfrm>
              <a:off x="1581" y="1176"/>
              <a:ext cx="8140" cy="725"/>
            </a:xfrm>
            <a:prstGeom prst="rect">
              <a:avLst/>
            </a:prstGeom>
            <a:noFill/>
          </p:spPr>
          <p:txBody>
            <a:bodyPr wrap="square" rtlCol="0">
              <a:spAutoFit/>
            </a:bodyPr>
            <a:lstStyle/>
            <a:p>
              <a:pPr algn="l"/>
              <a:r>
                <a:rPr lang="en-US" altLang="zh-CN" sz="2400" b="1" kern="0" dirty="0" smtClean="0">
                  <a:solidFill>
                    <a:srgbClr val="445469"/>
                  </a:solidFill>
                  <a:latin typeface="+mj-lt"/>
                  <a:ea typeface="微软雅黑" panose="020B0503020204020204" charset="-122"/>
                  <a:cs typeface="+mn-ea"/>
                  <a:sym typeface="+mn-ea"/>
                </a:rPr>
                <a:t>Vision</a:t>
              </a:r>
              <a:endParaRPr lang="en-US" altLang="zh-CN" sz="2400" b="1" kern="0" dirty="0" smtClean="0">
                <a:solidFill>
                  <a:srgbClr val="445469"/>
                </a:solidFill>
                <a:latin typeface="+mj-lt"/>
                <a:ea typeface="微软雅黑" panose="020B0503020204020204" charset="-122"/>
                <a:cs typeface="+mn-ea"/>
                <a:sym typeface="+mn-ea"/>
              </a:endParaRPr>
            </a:p>
          </p:txBody>
        </p:sp>
      </p:grpSp>
      <p:sp>
        <p:nvSpPr>
          <p:cNvPr id="4" name="TextBox 50"/>
          <p:cNvSpPr txBox="1"/>
          <p:nvPr/>
        </p:nvSpPr>
        <p:spPr>
          <a:xfrm>
            <a:off x="531413" y="285115"/>
            <a:ext cx="4987327" cy="337820"/>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25" name="椭圆 24"/>
          <p:cNvSpPr/>
          <p:nvPr/>
        </p:nvSpPr>
        <p:spPr>
          <a:xfrm>
            <a:off x="8135231" y="2779382"/>
            <a:ext cx="3645290" cy="3645290"/>
          </a:xfrm>
          <a:prstGeom prst="ellipse">
            <a:avLst/>
          </a:prstGeom>
          <a:solidFill>
            <a:schemeClr val="accent1">
              <a:lumMod val="20000"/>
              <a:lumOff val="80000"/>
              <a:alpha val="4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1">
            <a:extLst>
              <a:ext uri="{BEBA8EAE-BF5A-486C-A8C5-ECC9F3942E4B}">
                <a14:imgProps xmlns:a14="http://schemas.microsoft.com/office/drawing/2010/main">
                  <a14:imgLayer r:embed="rId2">
                    <a14:imgEffect>
                      <a14:sharpenSoften amount="-14000"/>
                    </a14:imgEffect>
                  </a14:imgLayer>
                </a14:imgProps>
              </a:ext>
              <a:ext uri="{28A0092B-C50C-407E-A947-70E740481C1C}">
                <a14:useLocalDpi xmlns:a14="http://schemas.microsoft.com/office/drawing/2010/main" val="0"/>
              </a:ext>
            </a:extLst>
          </a:blip>
          <a:srcRect l="21850" t="-1653" r="22342" b="-42"/>
          <a:stretch>
            <a:fillRect/>
          </a:stretch>
        </p:blipFill>
        <p:spPr>
          <a:xfrm>
            <a:off x="8296898" y="2855894"/>
            <a:ext cx="3373380" cy="2893516"/>
          </a:xfrm>
          <a:prstGeom prst="rect">
            <a:avLst/>
          </a:prstGeom>
        </p:spPr>
      </p:pic>
      <p:pic>
        <p:nvPicPr>
          <p:cNvPr id="7" name="Picture 2" descr="https://ss0.baidu.com/6ONWsjip0QIZ8tyhnq/it/u=2540172336,1479157015&amp;fm=58&amp;s=D112C039C5B0BF92110BCCCC030060AB&amp;bpow=121&amp;bpo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24" name="椭圆 23"/>
          <p:cNvSpPr/>
          <p:nvPr/>
        </p:nvSpPr>
        <p:spPr>
          <a:xfrm>
            <a:off x="406730" y="2985733"/>
            <a:ext cx="3518665" cy="3438939"/>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4">
            <a:extLst>
              <a:ext uri="{BEBA8EAE-BF5A-486C-A8C5-ECC9F3942E4B}">
                <a14:imgProps xmlns:a14="http://schemas.microsoft.com/office/drawing/2010/main">
                  <a14:imgLayer r:embed="rId5">
                    <a14:imgEffect>
                      <a14:sharpenSoften amount="-17000"/>
                    </a14:imgEffect>
                  </a14:imgLayer>
                </a14:imgProps>
              </a:ext>
              <a:ext uri="{28A0092B-C50C-407E-A947-70E740481C1C}">
                <a14:useLocalDpi xmlns:a14="http://schemas.microsoft.com/office/drawing/2010/main" val="0"/>
              </a:ext>
            </a:extLst>
          </a:blip>
          <a:srcRect l="24181" r="35345" b="18896"/>
          <a:stretch>
            <a:fillRect/>
          </a:stretch>
        </p:blipFill>
        <p:spPr>
          <a:xfrm>
            <a:off x="597551" y="3239704"/>
            <a:ext cx="3081937" cy="2841147"/>
          </a:xfrm>
          <a:prstGeom prst="rect">
            <a:avLst/>
          </a:prstGeom>
        </p:spPr>
      </p:pic>
      <p:grpSp>
        <p:nvGrpSpPr>
          <p:cNvPr id="41" name="组合 40"/>
          <p:cNvGrpSpPr/>
          <p:nvPr/>
        </p:nvGrpSpPr>
        <p:grpSpPr>
          <a:xfrm>
            <a:off x="4193573" y="1229397"/>
            <a:ext cx="3673479" cy="3512672"/>
            <a:chOff x="5035110" y="1238153"/>
            <a:chExt cx="3673479" cy="3512672"/>
          </a:xfrm>
        </p:grpSpPr>
        <p:sp>
          <p:nvSpPr>
            <p:cNvPr id="16" name="圆角矩形 15"/>
            <p:cNvSpPr/>
            <p:nvPr/>
          </p:nvSpPr>
          <p:spPr>
            <a:xfrm>
              <a:off x="5067997" y="1325889"/>
              <a:ext cx="2821326" cy="9248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zh-CN" dirty="0">
                  <a:solidFill>
                    <a:schemeClr val="bg1"/>
                  </a:solidFill>
                </a:rPr>
                <a:t>Architecture</a:t>
              </a:r>
              <a:endParaRPr lang="zh-CN" altLang="en-US" dirty="0">
                <a:solidFill>
                  <a:schemeClr val="bg1"/>
                </a:solidFill>
              </a:endParaRPr>
            </a:p>
          </p:txBody>
        </p:sp>
        <p:sp>
          <p:nvSpPr>
            <p:cNvPr id="17" name="圆角矩形 16"/>
            <p:cNvSpPr/>
            <p:nvPr/>
          </p:nvSpPr>
          <p:spPr>
            <a:xfrm>
              <a:off x="5035110" y="2532069"/>
              <a:ext cx="2821326" cy="9248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zh-CN" dirty="0">
                  <a:solidFill>
                    <a:schemeClr val="bg1"/>
                  </a:solidFill>
                </a:rPr>
                <a:t>Project Development</a:t>
              </a:r>
              <a:endParaRPr lang="zh-CN" altLang="en-US" dirty="0"/>
            </a:p>
          </p:txBody>
        </p:sp>
        <p:sp>
          <p:nvSpPr>
            <p:cNvPr id="18" name="圆角矩形 17"/>
            <p:cNvSpPr/>
            <p:nvPr/>
          </p:nvSpPr>
          <p:spPr>
            <a:xfrm>
              <a:off x="5053494" y="3664940"/>
              <a:ext cx="2821326" cy="9248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en-US" altLang="en-US" dirty="0">
                  <a:solidFill>
                    <a:schemeClr val="bg1"/>
                  </a:solidFill>
                </a:rPr>
                <a:t>Ability </a:t>
              </a:r>
              <a:r>
                <a:rPr lang="en-US" altLang="en-US" dirty="0" smtClean="0">
                  <a:solidFill>
                    <a:schemeClr val="bg1"/>
                  </a:solidFill>
                </a:rPr>
                <a:t>Training</a:t>
              </a:r>
              <a:endParaRPr lang="zh-CN" altLang="en-US" dirty="0">
                <a:solidFill>
                  <a:schemeClr val="bg1"/>
                </a:solidFill>
              </a:endParaRPr>
            </a:p>
          </p:txBody>
        </p:sp>
        <p:sp>
          <p:nvSpPr>
            <p:cNvPr id="19" name="圆角矩形 18"/>
            <p:cNvSpPr/>
            <p:nvPr/>
          </p:nvSpPr>
          <p:spPr>
            <a:xfrm>
              <a:off x="7908439" y="1238153"/>
              <a:ext cx="800150" cy="3512672"/>
            </a:xfrm>
            <a:prstGeom prst="roundRect">
              <a:avLst/>
            </a:prstGeom>
          </p:spPr>
          <p:style>
            <a:lnRef idx="3">
              <a:schemeClr val="lt1"/>
            </a:lnRef>
            <a:fillRef idx="1">
              <a:schemeClr val="accent6"/>
            </a:fillRef>
            <a:effectRef idx="1">
              <a:schemeClr val="accent6"/>
            </a:effectRef>
            <a:fontRef idx="minor">
              <a:schemeClr val="lt1"/>
            </a:fontRef>
          </p:style>
          <p:txBody>
            <a:bodyPr vert="eaVert" rtlCol="0" anchor="ctr"/>
            <a:lstStyle/>
            <a:p>
              <a:pPr algn="ctr"/>
              <a:r>
                <a:rPr lang="en-US" altLang="zh-CN" sz="3600" b="1" dirty="0" smtClean="0"/>
                <a:t>Service Type</a:t>
              </a:r>
              <a:endParaRPr lang="zh-CN" altLang="en-US" sz="3600" b="1" dirty="0"/>
            </a:p>
          </p:txBody>
        </p:sp>
      </p:grpSp>
      <p:sp>
        <p:nvSpPr>
          <p:cNvPr id="37" name="燕尾形 36"/>
          <p:cNvSpPr/>
          <p:nvPr/>
        </p:nvSpPr>
        <p:spPr>
          <a:xfrm>
            <a:off x="4146550"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2" name="燕尾形 41"/>
          <p:cNvSpPr/>
          <p:nvPr/>
        </p:nvSpPr>
        <p:spPr>
          <a:xfrm>
            <a:off x="4777740"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3" name="燕尾形 42"/>
          <p:cNvSpPr/>
          <p:nvPr/>
        </p:nvSpPr>
        <p:spPr>
          <a:xfrm>
            <a:off x="5408295"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43"/>
          <p:cNvSpPr/>
          <p:nvPr/>
        </p:nvSpPr>
        <p:spPr>
          <a:xfrm>
            <a:off x="6039485"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44"/>
          <p:cNvSpPr/>
          <p:nvPr/>
        </p:nvSpPr>
        <p:spPr>
          <a:xfrm>
            <a:off x="6670040"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7" name="燕尾形 46"/>
          <p:cNvSpPr/>
          <p:nvPr/>
        </p:nvSpPr>
        <p:spPr>
          <a:xfrm>
            <a:off x="7301230" y="4986655"/>
            <a:ext cx="612775" cy="501650"/>
          </a:xfrm>
          <a:prstGeom prst="chevron">
            <a:avLst/>
          </a:prstGeom>
          <a:solidFill>
            <a:srgbClr val="4454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854067" y="3025977"/>
            <a:ext cx="4483867" cy="92333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6000" dirty="0">
                <a:effectLst>
                  <a:outerShdw blurRad="12700" dist="25400" dir="2700000" algn="tl">
                    <a:srgbClr val="000000">
                      <a:alpha val="60000"/>
                    </a:srgbClr>
                  </a:outerShdw>
                </a:effectLst>
                <a:latin typeface="Calibri" panose="020F0502020204030204" pitchFamily="34" charset="0"/>
              </a:rPr>
              <a:t>Thank you</a:t>
            </a:r>
            <a:endParaRPr lang="en-US" altLang="ko-KR" sz="6000" dirty="0">
              <a:effectLst>
                <a:outerShdw blurRad="12700" dist="25400" dir="2700000" algn="tl">
                  <a:srgbClr val="000000">
                    <a:alpha val="60000"/>
                  </a:srgbClr>
                </a:outerShdw>
              </a:effectLst>
              <a:latin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MH_Title"/>
          <p:cNvSpPr txBox="1">
            <a:spLocks noChangeArrowheads="1"/>
          </p:cNvSpPr>
          <p:nvPr>
            <p:custDataLst>
              <p:tags r:id="rId1"/>
            </p:custDataLst>
          </p:nvPr>
        </p:nvSpPr>
        <p:spPr bwMode="auto">
          <a:xfrm>
            <a:off x="1652270" y="156845"/>
            <a:ext cx="6412865"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963B22"/>
              </a:buClr>
              <a:buSzPct val="100000"/>
              <a:buBlip>
                <a:blip r:embed="rId2"/>
              </a:buBlip>
              <a:defRPr sz="2400">
                <a:solidFill>
                  <a:srgbClr val="50820E"/>
                </a:solidFill>
                <a:latin typeface="Arial" panose="020B0604020202020204" pitchFamily="34" charset="0"/>
                <a:ea typeface="黑体" panose="02010609060101010101" pitchFamily="49" charset="-122"/>
              </a:defRPr>
            </a:lvl1pPr>
            <a:lvl2pPr marL="742950" indent="-742950" algn="just">
              <a:lnSpc>
                <a:spcPct val="130000"/>
              </a:lnSpc>
              <a:spcAft>
                <a:spcPts val="600"/>
              </a:spcAft>
              <a:buClr>
                <a:srgbClr val="D5E89A"/>
              </a:buClr>
              <a:buFont typeface="幼圆" panose="02010509060101010101"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Char char="•"/>
              <a:defRPr>
                <a:solidFill>
                  <a:schemeClr val="tx1"/>
                </a:solidFill>
                <a:latin typeface="Calibri" panose="020F050202020403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幼圆" panose="02010509060101010101" pitchFamily="49" charset="-122"/>
              </a:defRPr>
            </a:lvl9pPr>
          </a:lstStyle>
          <a:p>
            <a:pPr eaLnBrk="1" hangingPunct="1">
              <a:lnSpc>
                <a:spcPct val="120000"/>
              </a:lnSpc>
              <a:spcBef>
                <a:spcPct val="0"/>
              </a:spcBef>
              <a:buFontTx/>
              <a:buNone/>
            </a:pPr>
            <a:r>
              <a:rPr lang="en-US" altLang="zh-CN" sz="2800" b="1" kern="0" dirty="0">
                <a:solidFill>
                  <a:schemeClr val="accent1"/>
                </a:solidFill>
                <a:latin typeface="+mn-lt"/>
                <a:ea typeface="微软雅黑" panose="020B0503020204020204" charset="-122"/>
                <a:sym typeface="+mn-ea"/>
              </a:rPr>
              <a:t> </a:t>
            </a:r>
            <a:endParaRPr lang="en-US" altLang="zh-CN" sz="2800" dirty="0">
              <a:solidFill>
                <a:schemeClr val="accent2"/>
              </a:solidFill>
              <a:latin typeface="+mn-lt"/>
              <a:ea typeface="+mj-ea"/>
              <a:cs typeface="+mj-cs"/>
            </a:endParaRPr>
          </a:p>
        </p:txBody>
      </p:sp>
      <p:sp>
        <p:nvSpPr>
          <p:cNvPr id="21" name="KSO_GN1"/>
          <p:cNvSpPr/>
          <p:nvPr>
            <p:custDataLst>
              <p:tags r:id="rId3"/>
            </p:custDataLst>
          </p:nvPr>
        </p:nvSpPr>
        <p:spPr>
          <a:xfrm>
            <a:off x="1605915" y="2630170"/>
            <a:ext cx="586105" cy="613410"/>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22" name="文本框 21"/>
          <p:cNvSpPr txBox="1"/>
          <p:nvPr>
            <p:custDataLst>
              <p:tags r:id="rId4"/>
            </p:custDataLst>
          </p:nvPr>
        </p:nvSpPr>
        <p:spPr>
          <a:xfrm>
            <a:off x="2272030" y="2579370"/>
            <a:ext cx="6639560" cy="487680"/>
          </a:xfrm>
          <a:prstGeom prst="rect">
            <a:avLst/>
          </a:prstGeom>
          <a:noFill/>
        </p:spPr>
        <p:txBody>
          <a:bodyPr wrap="square" lIns="0" rIns="0">
            <a:noAutofit/>
          </a:bodyPr>
          <a:lstStyle/>
          <a:p>
            <a:pPr>
              <a:lnSpc>
                <a:spcPct val="130000"/>
              </a:lnSpc>
              <a:spcBef>
                <a:spcPts val="600"/>
              </a:spcBef>
              <a:defRPr/>
            </a:pPr>
            <a:r>
              <a:rPr lang="en-US" altLang="zh-CN" sz="2400" b="1" kern="0" dirty="0">
                <a:solidFill>
                  <a:schemeClr val="tx2"/>
                </a:solidFill>
                <a:latin typeface="微软雅黑" panose="020B0503020204020204" charset="-122"/>
                <a:ea typeface="微软雅黑" panose="020B0503020204020204" charset="-122"/>
                <a:sym typeface="+mn-ea"/>
              </a:rPr>
              <a:t>What is </a:t>
            </a:r>
            <a:r>
              <a:rPr lang="en-US" altLang="zh-CN" sz="2400" b="1" kern="0" dirty="0" smtClean="0">
                <a:solidFill>
                  <a:schemeClr val="tx2"/>
                </a:solidFill>
                <a:latin typeface="微软雅黑" panose="020B0503020204020204" charset="-122"/>
                <a:ea typeface="微软雅黑" panose="020B0503020204020204" charset="-122"/>
                <a:sym typeface="+mn-ea"/>
              </a:rPr>
              <a:t>Mule?</a:t>
            </a:r>
            <a:endParaRPr lang="en-US" altLang="zh-CN" sz="2400" b="1" kern="0" dirty="0" smtClean="0">
              <a:solidFill>
                <a:schemeClr val="tx2"/>
              </a:solidFill>
              <a:latin typeface="微软雅黑" panose="020B0503020204020204" charset="-122"/>
              <a:ea typeface="微软雅黑" panose="020B0503020204020204" charset="-122"/>
              <a:sym typeface="+mn-ea"/>
            </a:endParaRPr>
          </a:p>
        </p:txBody>
      </p:sp>
      <p:sp>
        <p:nvSpPr>
          <p:cNvPr id="27" name="KSO_GN1"/>
          <p:cNvSpPr/>
          <p:nvPr>
            <p:custDataLst>
              <p:tags r:id="rId5"/>
            </p:custDataLst>
          </p:nvPr>
        </p:nvSpPr>
        <p:spPr>
          <a:xfrm>
            <a:off x="1605915" y="3341370"/>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28" name="文本框 27"/>
          <p:cNvSpPr txBox="1"/>
          <p:nvPr>
            <p:custDataLst>
              <p:tags r:id="rId6"/>
            </p:custDataLst>
          </p:nvPr>
        </p:nvSpPr>
        <p:spPr>
          <a:xfrm>
            <a:off x="2272030" y="3295650"/>
            <a:ext cx="7546340" cy="487680"/>
          </a:xfrm>
          <a:prstGeom prst="rect">
            <a:avLst/>
          </a:prstGeom>
          <a:noFill/>
        </p:spPr>
        <p:txBody>
          <a:bodyPr wrap="square" lIns="0" rIns="0">
            <a:noAutofit/>
          </a:bodyPr>
          <a:lstStyle>
            <a:defPPr>
              <a:defRPr lang="zh-CN"/>
            </a:defPPr>
            <a:lvl1pPr>
              <a:lnSpc>
                <a:spcPct val="130000"/>
              </a:lnSpc>
              <a:spcBef>
                <a:spcPts val="600"/>
              </a:spcBef>
              <a:defRPr sz="2400" b="1" kern="0">
                <a:solidFill>
                  <a:srgbClr val="445469"/>
                </a:solidFill>
                <a:latin typeface="微软雅黑" panose="020B0503020204020204" charset="-122"/>
                <a:ea typeface="微软雅黑" panose="020B0503020204020204" charset="-122"/>
              </a:defRPr>
            </a:lvl1pPr>
          </a:lstStyle>
          <a:p>
            <a:r>
              <a:rPr lang="en-US" altLang="zh-CN" dirty="0">
                <a:sym typeface="+mn-ea"/>
              </a:rPr>
              <a:t>Why Mule?</a:t>
            </a:r>
            <a:endParaRPr lang="zh-CN" altLang="en-US" dirty="0">
              <a:sym typeface="+mn-ea"/>
            </a:endParaRPr>
          </a:p>
        </p:txBody>
      </p:sp>
      <p:sp>
        <p:nvSpPr>
          <p:cNvPr id="4" name="KSO_GN1"/>
          <p:cNvSpPr/>
          <p:nvPr>
            <p:custDataLst>
              <p:tags r:id="rId7"/>
            </p:custDataLst>
          </p:nvPr>
        </p:nvSpPr>
        <p:spPr>
          <a:xfrm>
            <a:off x="1605915" y="4051935"/>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5" name="文本框 4"/>
          <p:cNvSpPr txBox="1"/>
          <p:nvPr>
            <p:custDataLst>
              <p:tags r:id="rId8"/>
            </p:custDataLst>
          </p:nvPr>
        </p:nvSpPr>
        <p:spPr>
          <a:xfrm>
            <a:off x="2272030" y="4011930"/>
            <a:ext cx="7546340" cy="487680"/>
          </a:xfrm>
          <a:prstGeom prst="rect">
            <a:avLst/>
          </a:prstGeom>
          <a:noFill/>
        </p:spPr>
        <p:txBody>
          <a:bodyPr wrap="square" lIns="0" rIns="0">
            <a:noAutofit/>
          </a:bodyPr>
          <a:lstStyle>
            <a:defPPr>
              <a:defRPr lang="zh-CN"/>
            </a:defPPr>
            <a:lvl1pPr>
              <a:lnSpc>
                <a:spcPct val="130000"/>
              </a:lnSpc>
              <a:spcBef>
                <a:spcPts val="600"/>
              </a:spcBef>
              <a:defRPr sz="2400" b="1" kern="0">
                <a:solidFill>
                  <a:srgbClr val="445469"/>
                </a:solidFill>
                <a:latin typeface="微软雅黑" panose="020B0503020204020204" charset="-122"/>
                <a:ea typeface="微软雅黑" panose="020B0503020204020204" charset="-122"/>
              </a:defRPr>
            </a:lvl1pPr>
          </a:lstStyle>
          <a:p>
            <a:r>
              <a:rPr lang="en-US" altLang="zh-CN" dirty="0">
                <a:sym typeface="+mn-ea"/>
              </a:rPr>
              <a:t>Chinasoft Mule Ability</a:t>
            </a:r>
            <a:endParaRPr lang="en-US" altLang="zh-CN" dirty="0">
              <a:sym typeface="+mn-ea"/>
            </a:endParaRPr>
          </a:p>
        </p:txBody>
      </p:sp>
      <p:sp>
        <p:nvSpPr>
          <p:cNvPr id="8" name="文本框 7"/>
          <p:cNvSpPr txBox="1"/>
          <p:nvPr/>
        </p:nvSpPr>
        <p:spPr>
          <a:xfrm>
            <a:off x="1438275" y="735965"/>
            <a:ext cx="5482590" cy="895985"/>
          </a:xfrm>
          <a:prstGeom prst="rect">
            <a:avLst/>
          </a:prstGeom>
          <a:noFill/>
        </p:spPr>
        <p:txBody>
          <a:bodyPr wrap="none" rtlCol="0">
            <a:spAutoFit/>
          </a:bodyPr>
          <a:lstStyle/>
          <a:p>
            <a:pPr algn="l" eaLnBrk="1" hangingPunct="1">
              <a:lnSpc>
                <a:spcPct val="120000"/>
              </a:lnSpc>
              <a:spcBef>
                <a:spcPct val="0"/>
              </a:spcBef>
              <a:buFontTx/>
              <a:buNone/>
            </a:pPr>
            <a:r>
              <a:rPr lang="en-US" altLang="zh-CN" sz="4400" b="1" kern="0" dirty="0">
                <a:solidFill>
                  <a:srgbClr val="445469"/>
                </a:solidFill>
                <a:ea typeface="微软雅黑" panose="020B0503020204020204" charset="-122"/>
                <a:sym typeface="+mn-ea"/>
              </a:rPr>
              <a:t>MuleSoft Introduction </a:t>
            </a:r>
            <a:endParaRPr lang="en-US" altLang="zh-CN" sz="4400" b="1" kern="0" dirty="0">
              <a:solidFill>
                <a:srgbClr val="445469"/>
              </a:solidFill>
              <a:latin typeface="+mn-ea"/>
              <a:ea typeface="微软雅黑" panose="020B0503020204020204" charset="-122"/>
              <a:sym typeface="+mn-ea"/>
            </a:endParaRPr>
          </a:p>
        </p:txBody>
      </p:sp>
      <p:sp>
        <p:nvSpPr>
          <p:cNvPr id="9" name="Rectangle 51"/>
          <p:cNvSpPr/>
          <p:nvPr/>
        </p:nvSpPr>
        <p:spPr>
          <a:xfrm>
            <a:off x="1161415" y="555625"/>
            <a:ext cx="153670" cy="125920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sp>
        <p:nvSpPr>
          <p:cNvPr id="6" name="KSO_GN1"/>
          <p:cNvSpPr/>
          <p:nvPr>
            <p:custDataLst>
              <p:tags r:id="rId9"/>
            </p:custDataLst>
          </p:nvPr>
        </p:nvSpPr>
        <p:spPr>
          <a:xfrm>
            <a:off x="1605915" y="1919605"/>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7" name="文本框 6"/>
          <p:cNvSpPr txBox="1"/>
          <p:nvPr>
            <p:custDataLst>
              <p:tags r:id="rId10"/>
            </p:custDataLst>
          </p:nvPr>
        </p:nvSpPr>
        <p:spPr>
          <a:xfrm>
            <a:off x="2272030" y="1863090"/>
            <a:ext cx="7546340" cy="487680"/>
          </a:xfrm>
          <a:prstGeom prst="rect">
            <a:avLst/>
          </a:prstGeom>
          <a:noFill/>
        </p:spPr>
        <p:txBody>
          <a:bodyPr wrap="square" lIns="0" rIns="0">
            <a:noAutofit/>
          </a:bodyPr>
          <a:lstStyle>
            <a:defPPr>
              <a:defRPr lang="zh-CN"/>
            </a:defPPr>
            <a:lvl1pPr>
              <a:lnSpc>
                <a:spcPct val="130000"/>
              </a:lnSpc>
              <a:spcBef>
                <a:spcPts val="600"/>
              </a:spcBef>
              <a:defRPr sz="2400" b="1" kern="0">
                <a:solidFill>
                  <a:srgbClr val="445469"/>
                </a:solidFill>
                <a:latin typeface="微软雅黑" panose="020B0503020204020204" charset="-122"/>
                <a:ea typeface="微软雅黑" panose="020B0503020204020204" charset="-122"/>
              </a:defRPr>
            </a:lvl1pPr>
          </a:lstStyle>
          <a:p>
            <a:r>
              <a:rPr lang="en-US" altLang="zh-CN" dirty="0">
                <a:solidFill>
                  <a:schemeClr val="tx2"/>
                </a:solidFill>
                <a:sym typeface="+mn-ea"/>
              </a:rPr>
              <a:t>Challenges </a:t>
            </a:r>
            <a:r>
              <a:rPr lang="en-US" altLang="zh-CN" dirty="0" smtClean="0">
                <a:solidFill>
                  <a:schemeClr val="tx2"/>
                </a:solidFill>
                <a:sym typeface="+mn-ea"/>
              </a:rPr>
              <a:t>in E</a:t>
            </a:r>
            <a:r>
              <a:rPr lang="en-US" altLang="zh-CN" dirty="0">
                <a:solidFill>
                  <a:schemeClr val="tx2"/>
                </a:solidFill>
                <a:sym typeface="+mn-ea"/>
              </a:rPr>
              <a:t>nterprise D</a:t>
            </a:r>
            <a:r>
              <a:rPr lang="en-US" altLang="zh-CN" dirty="0" smtClean="0">
                <a:solidFill>
                  <a:schemeClr val="tx2"/>
                </a:solidFill>
                <a:sym typeface="+mn-ea"/>
              </a:rPr>
              <a:t>igital T</a:t>
            </a:r>
            <a:r>
              <a:rPr lang="en-US" altLang="zh-CN" dirty="0">
                <a:solidFill>
                  <a:schemeClr val="tx2"/>
                </a:solidFill>
                <a:sym typeface="+mn-ea"/>
              </a:rPr>
              <a:t>ransformation</a:t>
            </a:r>
            <a:endParaRPr lang="en-US" altLang="zh-CN" dirty="0">
              <a:solidFill>
                <a:schemeClr val="tx2"/>
              </a:solidFill>
              <a:sym typeface="+mn-ea"/>
            </a:endParaRPr>
          </a:p>
        </p:txBody>
      </p:sp>
      <p:pic>
        <p:nvPicPr>
          <p:cNvPr id="18" name="Picture 2" descr="https://ss0.baidu.com/6ONWsjip0QIZ8tyhnq/it/u=2540172336,1479157015&amp;fm=58&amp;s=D112C039C5B0BF92110BCCCC030060AB&amp;bpow=121&amp;bpoh=7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2" name="KSO_GN1"/>
          <p:cNvSpPr/>
          <p:nvPr>
            <p:custDataLst>
              <p:tags r:id="rId12"/>
            </p:custDataLst>
          </p:nvPr>
        </p:nvSpPr>
        <p:spPr>
          <a:xfrm>
            <a:off x="1605915" y="4762500"/>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3" name="文本框 2"/>
          <p:cNvSpPr txBox="1"/>
          <p:nvPr>
            <p:custDataLst>
              <p:tags r:id="rId13"/>
            </p:custDataLst>
          </p:nvPr>
        </p:nvSpPr>
        <p:spPr>
          <a:xfrm>
            <a:off x="2272030" y="4728210"/>
            <a:ext cx="7546340" cy="487680"/>
          </a:xfrm>
          <a:prstGeom prst="rect">
            <a:avLst/>
          </a:prstGeom>
          <a:noFill/>
        </p:spPr>
        <p:txBody>
          <a:bodyPr wrap="square" lIns="0" rIns="0">
            <a:noAutofit/>
          </a:bodyPr>
          <a:lstStyle>
            <a:defPPr>
              <a:defRPr lang="zh-CN"/>
            </a:defPPr>
            <a:lvl1pPr>
              <a:lnSpc>
                <a:spcPct val="130000"/>
              </a:lnSpc>
              <a:spcBef>
                <a:spcPts val="600"/>
              </a:spcBef>
              <a:defRPr sz="2400" b="1" kern="0">
                <a:solidFill>
                  <a:srgbClr val="445469"/>
                </a:solidFill>
                <a:latin typeface="微软雅黑" panose="020B0503020204020204" charset="-122"/>
                <a:ea typeface="微软雅黑" panose="020B0503020204020204" charset="-122"/>
              </a:defRPr>
            </a:lvl1pPr>
          </a:lstStyle>
          <a:p>
            <a:r>
              <a:rPr lang="en-US" altLang="zh-CN" dirty="0">
                <a:sym typeface="+mn-ea"/>
              </a:rPr>
              <a:t>How to Work with Mule?</a:t>
            </a:r>
            <a:endParaRPr lang="en-US" altLang="zh-CN" dirty="0">
              <a:sym typeface="+mn-ea"/>
            </a:endParaRPr>
          </a:p>
        </p:txBody>
      </p:sp>
      <p:sp>
        <p:nvSpPr>
          <p:cNvPr id="10" name="KSO_GN1"/>
          <p:cNvSpPr/>
          <p:nvPr>
            <p:custDataLst>
              <p:tags r:id="rId14"/>
            </p:custDataLst>
          </p:nvPr>
        </p:nvSpPr>
        <p:spPr>
          <a:xfrm>
            <a:off x="1605915" y="5473065"/>
            <a:ext cx="586105" cy="612775"/>
          </a:xfrm>
          <a:custGeom>
            <a:avLst/>
            <a:gdLst>
              <a:gd name="connsiteX0" fmla="*/ 363896 w 859478"/>
              <a:gd name="connsiteY0" fmla="*/ 635242 h 898986"/>
              <a:gd name="connsiteX1" fmla="*/ 364175 w 859478"/>
              <a:gd name="connsiteY1" fmla="*/ 635715 h 898986"/>
              <a:gd name="connsiteX2" fmla="*/ 363321 w 859478"/>
              <a:gd name="connsiteY2" fmla="*/ 635786 h 898986"/>
              <a:gd name="connsiteX3" fmla="*/ 319499 w 859478"/>
              <a:gd name="connsiteY3" fmla="*/ 193576 h 898986"/>
              <a:gd name="connsiteX4" fmla="*/ 445499 w 859478"/>
              <a:gd name="connsiteY4" fmla="*/ 319576 h 898986"/>
              <a:gd name="connsiteX5" fmla="*/ 386326 w 859478"/>
              <a:gd name="connsiteY5" fmla="*/ 423685 h 898986"/>
              <a:gd name="connsiteX6" fmla="*/ 842760 w 859478"/>
              <a:gd name="connsiteY6" fmla="*/ 853783 h 898986"/>
              <a:gd name="connsiteX7" fmla="*/ 843163 w 859478"/>
              <a:gd name="connsiteY7" fmla="*/ 854132 h 898986"/>
              <a:gd name="connsiteX8" fmla="*/ 843164 w 859478"/>
              <a:gd name="connsiteY8" fmla="*/ 854344 h 898986"/>
              <a:gd name="connsiteX9" fmla="*/ 859478 w 859478"/>
              <a:gd name="connsiteY9" fmla="*/ 870289 h 898986"/>
              <a:gd name="connsiteX10" fmla="*/ 859151 w 859478"/>
              <a:gd name="connsiteY10" fmla="*/ 878542 h 898986"/>
              <a:gd name="connsiteX11" fmla="*/ 843258 w 859478"/>
              <a:gd name="connsiteY11" fmla="*/ 895919 h 898986"/>
              <a:gd name="connsiteX12" fmla="*/ 843261 w 859478"/>
              <a:gd name="connsiteY12" fmla="*/ 896816 h 898986"/>
              <a:gd name="connsiteX13" fmla="*/ 838411 w 859478"/>
              <a:gd name="connsiteY13" fmla="*/ 898508 h 898986"/>
              <a:gd name="connsiteX14" fmla="*/ 831716 w 859478"/>
              <a:gd name="connsiteY14" fmla="*/ 898986 h 898986"/>
              <a:gd name="connsiteX15" fmla="*/ 825815 w 859478"/>
              <a:gd name="connsiteY15" fmla="*/ 898975 h 898986"/>
              <a:gd name="connsiteX16" fmla="*/ 826029 w 859478"/>
              <a:gd name="connsiteY16" fmla="*/ 898359 h 898986"/>
              <a:gd name="connsiteX17" fmla="*/ 342098 w 859478"/>
              <a:gd name="connsiteY17" fmla="*/ 441014 h 898986"/>
              <a:gd name="connsiteX18" fmla="*/ 319499 w 859478"/>
              <a:gd name="connsiteY18" fmla="*/ 445576 h 898986"/>
              <a:gd name="connsiteX19" fmla="*/ 193499 w 859478"/>
              <a:gd name="connsiteY19" fmla="*/ 319576 h 898986"/>
              <a:gd name="connsiteX20" fmla="*/ 319499 w 859478"/>
              <a:gd name="connsiteY20" fmla="*/ 193576 h 898986"/>
              <a:gd name="connsiteX21" fmla="*/ 326209 w 859478"/>
              <a:gd name="connsiteY21" fmla="*/ 59 h 898986"/>
              <a:gd name="connsiteX22" fmla="*/ 450124 w 859478"/>
              <a:gd name="connsiteY22" fmla="*/ 27812 h 898986"/>
              <a:gd name="connsiteX23" fmla="*/ 611910 w 859478"/>
              <a:gd name="connsiteY23" fmla="*/ 450121 h 898986"/>
              <a:gd name="connsiteX24" fmla="*/ 565579 w 859478"/>
              <a:gd name="connsiteY24" fmla="*/ 521625 h 898986"/>
              <a:gd name="connsiteX25" fmla="*/ 566370 w 859478"/>
              <a:gd name="connsiteY25" fmla="*/ 522243 h 898986"/>
              <a:gd name="connsiteX26" fmla="*/ 566132 w 859478"/>
              <a:gd name="connsiteY26" fmla="*/ 522686 h 898986"/>
              <a:gd name="connsiteX27" fmla="*/ 562970 w 859478"/>
              <a:gd name="connsiteY27" fmla="*/ 524854 h 898986"/>
              <a:gd name="connsiteX28" fmla="*/ 560270 w 859478"/>
              <a:gd name="connsiteY28" fmla="*/ 528197 h 898986"/>
              <a:gd name="connsiteX29" fmla="*/ 555540 w 859478"/>
              <a:gd name="connsiteY29" fmla="*/ 530089 h 898986"/>
              <a:gd name="connsiteX30" fmla="*/ 555458 w 859478"/>
              <a:gd name="connsiteY30" fmla="*/ 530005 h 898986"/>
              <a:gd name="connsiteX31" fmla="*/ 536326 w 859478"/>
              <a:gd name="connsiteY31" fmla="*/ 530978 h 898986"/>
              <a:gd name="connsiteX32" fmla="*/ 530653 w 859478"/>
              <a:gd name="connsiteY32" fmla="*/ 526545 h 898986"/>
              <a:gd name="connsiteX33" fmla="*/ 531487 w 859478"/>
              <a:gd name="connsiteY33" fmla="*/ 495619 h 898986"/>
              <a:gd name="connsiteX34" fmla="*/ 531860 w 859478"/>
              <a:gd name="connsiteY34" fmla="*/ 495281 h 898986"/>
              <a:gd name="connsiteX35" fmla="*/ 532622 w 859478"/>
              <a:gd name="connsiteY35" fmla="*/ 495877 h 898986"/>
              <a:gd name="connsiteX36" fmla="*/ 533871 w 859478"/>
              <a:gd name="connsiteY36" fmla="*/ 492173 h 898986"/>
              <a:gd name="connsiteX37" fmla="*/ 571724 w 859478"/>
              <a:gd name="connsiteY37" fmla="*/ 432198 h 898986"/>
              <a:gd name="connsiteX38" fmla="*/ 432200 w 859478"/>
              <a:gd name="connsiteY38" fmla="*/ 67997 h 898986"/>
              <a:gd name="connsiteX39" fmla="*/ 67999 w 859478"/>
              <a:gd name="connsiteY39" fmla="*/ 207522 h 898986"/>
              <a:gd name="connsiteX40" fmla="*/ 207524 w 859478"/>
              <a:gd name="connsiteY40" fmla="*/ 571722 h 898986"/>
              <a:gd name="connsiteX41" fmla="*/ 338507 w 859478"/>
              <a:gd name="connsiteY41" fmla="*/ 593680 h 898986"/>
              <a:gd name="connsiteX42" fmla="*/ 338624 w 859478"/>
              <a:gd name="connsiteY42" fmla="*/ 594059 h 898986"/>
              <a:gd name="connsiteX43" fmla="*/ 367005 w 859478"/>
              <a:gd name="connsiteY43" fmla="*/ 604375 h 898986"/>
              <a:gd name="connsiteX44" fmla="*/ 369105 w 859478"/>
              <a:gd name="connsiteY44" fmla="*/ 611261 h 898986"/>
              <a:gd name="connsiteX45" fmla="*/ 351561 w 859478"/>
              <a:gd name="connsiteY45" fmla="*/ 635489 h 898986"/>
              <a:gd name="connsiteX46" fmla="*/ 351951 w 859478"/>
              <a:gd name="connsiteY46" fmla="*/ 636738 h 898986"/>
              <a:gd name="connsiteX47" fmla="*/ 189600 w 859478"/>
              <a:gd name="connsiteY47" fmla="*/ 611908 h 898986"/>
              <a:gd name="connsiteX48" fmla="*/ 27814 w 859478"/>
              <a:gd name="connsiteY48" fmla="*/ 189598 h 898986"/>
              <a:gd name="connsiteX49" fmla="*/ 326209 w 859478"/>
              <a:gd name="connsiteY49" fmla="*/ 59 h 89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59478" h="898986">
                <a:moveTo>
                  <a:pt x="363896" y="635242"/>
                </a:moveTo>
                <a:lnTo>
                  <a:pt x="364175" y="635715"/>
                </a:lnTo>
                <a:lnTo>
                  <a:pt x="363321" y="635786"/>
                </a:lnTo>
                <a:close/>
                <a:moveTo>
                  <a:pt x="319499" y="193576"/>
                </a:moveTo>
                <a:cubicBezTo>
                  <a:pt x="389087" y="193576"/>
                  <a:pt x="445499" y="249988"/>
                  <a:pt x="445499" y="319576"/>
                </a:cubicBezTo>
                <a:cubicBezTo>
                  <a:pt x="445499" y="364088"/>
                  <a:pt x="422419" y="403208"/>
                  <a:pt x="386326" y="423685"/>
                </a:cubicBezTo>
                <a:cubicBezTo>
                  <a:pt x="451395" y="638245"/>
                  <a:pt x="625844" y="802592"/>
                  <a:pt x="842760" y="853783"/>
                </a:cubicBezTo>
                <a:lnTo>
                  <a:pt x="843163" y="854132"/>
                </a:lnTo>
                <a:lnTo>
                  <a:pt x="843164" y="854344"/>
                </a:lnTo>
                <a:cubicBezTo>
                  <a:pt x="852413" y="855501"/>
                  <a:pt x="858536" y="862058"/>
                  <a:pt x="859478" y="870289"/>
                </a:cubicBezTo>
                <a:lnTo>
                  <a:pt x="859151" y="878542"/>
                </a:lnTo>
                <a:cubicBezTo>
                  <a:pt x="857669" y="886298"/>
                  <a:pt x="851830" y="893093"/>
                  <a:pt x="843258" y="895919"/>
                </a:cubicBezTo>
                <a:lnTo>
                  <a:pt x="843261" y="896816"/>
                </a:lnTo>
                <a:cubicBezTo>
                  <a:pt x="841520" y="897167"/>
                  <a:pt x="839915" y="897771"/>
                  <a:pt x="838411" y="898508"/>
                </a:cubicBezTo>
                <a:lnTo>
                  <a:pt x="831716" y="898986"/>
                </a:lnTo>
                <a:lnTo>
                  <a:pt x="825815" y="898975"/>
                </a:lnTo>
                <a:lnTo>
                  <a:pt x="826029" y="898359"/>
                </a:lnTo>
                <a:cubicBezTo>
                  <a:pt x="596597" y="842323"/>
                  <a:pt x="412291" y="668133"/>
                  <a:pt x="342098" y="441014"/>
                </a:cubicBezTo>
                <a:cubicBezTo>
                  <a:pt x="335079" y="444854"/>
                  <a:pt x="327373" y="445576"/>
                  <a:pt x="319499" y="445576"/>
                </a:cubicBezTo>
                <a:cubicBezTo>
                  <a:pt x="249911" y="445576"/>
                  <a:pt x="193499" y="389164"/>
                  <a:pt x="193499" y="319576"/>
                </a:cubicBezTo>
                <a:cubicBezTo>
                  <a:pt x="193499" y="249988"/>
                  <a:pt x="249911" y="193576"/>
                  <a:pt x="319499" y="193576"/>
                </a:cubicBezTo>
                <a:close/>
                <a:moveTo>
                  <a:pt x="326209" y="59"/>
                </a:moveTo>
                <a:cubicBezTo>
                  <a:pt x="367741" y="864"/>
                  <a:pt x="409801" y="9826"/>
                  <a:pt x="450124" y="27812"/>
                </a:cubicBezTo>
                <a:cubicBezTo>
                  <a:pt x="611418" y="99753"/>
                  <a:pt x="683852" y="288828"/>
                  <a:pt x="611910" y="450121"/>
                </a:cubicBezTo>
                <a:cubicBezTo>
                  <a:pt x="599958" y="476919"/>
                  <a:pt x="584772" y="501264"/>
                  <a:pt x="565579" y="521625"/>
                </a:cubicBezTo>
                <a:lnTo>
                  <a:pt x="566370" y="522243"/>
                </a:lnTo>
                <a:cubicBezTo>
                  <a:pt x="566335" y="522424"/>
                  <a:pt x="566234" y="522555"/>
                  <a:pt x="566132" y="522686"/>
                </a:cubicBezTo>
                <a:lnTo>
                  <a:pt x="562970" y="524854"/>
                </a:lnTo>
                <a:lnTo>
                  <a:pt x="560270" y="528197"/>
                </a:lnTo>
                <a:lnTo>
                  <a:pt x="555540" y="530089"/>
                </a:lnTo>
                <a:lnTo>
                  <a:pt x="555458" y="530005"/>
                </a:lnTo>
                <a:cubicBezTo>
                  <a:pt x="549399" y="534107"/>
                  <a:pt x="542150" y="534282"/>
                  <a:pt x="536326" y="530978"/>
                </a:cubicBezTo>
                <a:lnTo>
                  <a:pt x="530653" y="526545"/>
                </a:lnTo>
                <a:cubicBezTo>
                  <a:pt x="523362" y="518882"/>
                  <a:pt x="523638" y="505665"/>
                  <a:pt x="531487" y="495619"/>
                </a:cubicBezTo>
                <a:lnTo>
                  <a:pt x="531860" y="495281"/>
                </a:lnTo>
                <a:lnTo>
                  <a:pt x="532622" y="495877"/>
                </a:lnTo>
                <a:cubicBezTo>
                  <a:pt x="532182" y="494244"/>
                  <a:pt x="532942" y="493224"/>
                  <a:pt x="533871" y="492173"/>
                </a:cubicBezTo>
                <a:cubicBezTo>
                  <a:pt x="549297" y="474728"/>
                  <a:pt x="561803" y="454442"/>
                  <a:pt x="571724" y="432198"/>
                </a:cubicBezTo>
                <a:cubicBezTo>
                  <a:pt x="633767" y="293098"/>
                  <a:pt x="571300" y="130039"/>
                  <a:pt x="432200" y="67997"/>
                </a:cubicBezTo>
                <a:cubicBezTo>
                  <a:pt x="293100" y="5955"/>
                  <a:pt x="130042" y="68422"/>
                  <a:pt x="67999" y="207522"/>
                </a:cubicBezTo>
                <a:cubicBezTo>
                  <a:pt x="5957" y="346622"/>
                  <a:pt x="68425" y="509680"/>
                  <a:pt x="207524" y="571722"/>
                </a:cubicBezTo>
                <a:cubicBezTo>
                  <a:pt x="250168" y="590742"/>
                  <a:pt x="295063" y="598061"/>
                  <a:pt x="338507" y="593680"/>
                </a:cubicBezTo>
                <a:lnTo>
                  <a:pt x="338624" y="594059"/>
                </a:lnTo>
                <a:cubicBezTo>
                  <a:pt x="350524" y="590511"/>
                  <a:pt x="362560" y="595008"/>
                  <a:pt x="367005" y="604375"/>
                </a:cubicBezTo>
                <a:lnTo>
                  <a:pt x="369105" y="611261"/>
                </a:lnTo>
                <a:cubicBezTo>
                  <a:pt x="370632" y="621434"/>
                  <a:pt x="363284" y="631799"/>
                  <a:pt x="351561" y="635489"/>
                </a:cubicBezTo>
                <a:lnTo>
                  <a:pt x="351951" y="636738"/>
                </a:lnTo>
                <a:cubicBezTo>
                  <a:pt x="298368" y="643565"/>
                  <a:pt x="242490" y="635498"/>
                  <a:pt x="189600" y="611908"/>
                </a:cubicBezTo>
                <a:cubicBezTo>
                  <a:pt x="28306" y="539967"/>
                  <a:pt x="-44128" y="350892"/>
                  <a:pt x="27814" y="189598"/>
                </a:cubicBezTo>
                <a:cubicBezTo>
                  <a:pt x="81770" y="68628"/>
                  <a:pt x="201614" y="-2359"/>
                  <a:pt x="326209" y="59"/>
                </a:cubicBezTo>
                <a:close/>
              </a:path>
            </a:pathLst>
          </a:cu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288000" bIns="252000" rtlCol="0" anchor="ctr">
            <a:normAutofit/>
          </a:bodyPr>
          <a:lstStyle/>
          <a:p>
            <a:pPr algn="ctr"/>
            <a:endParaRPr lang="zh-CN" altLang="en-US" sz="1400" dirty="0">
              <a:solidFill>
                <a:srgbClr val="FFFFFF"/>
              </a:solidFill>
            </a:endParaRPr>
          </a:p>
        </p:txBody>
      </p:sp>
      <p:sp>
        <p:nvSpPr>
          <p:cNvPr id="11" name="文本框 10"/>
          <p:cNvSpPr txBox="1"/>
          <p:nvPr>
            <p:custDataLst>
              <p:tags r:id="rId15"/>
            </p:custDataLst>
          </p:nvPr>
        </p:nvSpPr>
        <p:spPr>
          <a:xfrm>
            <a:off x="2272030" y="5444490"/>
            <a:ext cx="7546340" cy="487680"/>
          </a:xfrm>
          <a:prstGeom prst="rect">
            <a:avLst/>
          </a:prstGeom>
          <a:noFill/>
        </p:spPr>
        <p:txBody>
          <a:bodyPr wrap="square" lIns="0" rIns="0">
            <a:noAutofit/>
          </a:bodyPr>
          <a:lstStyle>
            <a:defPPr>
              <a:defRPr lang="zh-CN"/>
            </a:defPPr>
            <a:lvl1pPr>
              <a:lnSpc>
                <a:spcPct val="130000"/>
              </a:lnSpc>
              <a:spcBef>
                <a:spcPts val="600"/>
              </a:spcBef>
              <a:defRPr sz="2400" b="1" kern="0">
                <a:solidFill>
                  <a:srgbClr val="445469"/>
                </a:solidFill>
                <a:latin typeface="微软雅黑" panose="020B0503020204020204" charset="-122"/>
                <a:ea typeface="微软雅黑" panose="020B0503020204020204" charset="-122"/>
              </a:defRPr>
            </a:lvl1pPr>
          </a:lstStyle>
          <a:p>
            <a:r>
              <a:rPr lang="en-US" altLang="zh-CN" dirty="0">
                <a:sym typeface="+mn-ea"/>
              </a:rPr>
              <a:t>Mule for Financial Services</a:t>
            </a:r>
            <a:endParaRPr lang="en-US" altLang="zh-CN" dirty="0">
              <a:sym typeface="+mn-ea"/>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3"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6320"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smtClean="0">
                  <a:solidFill>
                    <a:schemeClr val="tx2"/>
                  </a:solidFill>
                  <a:sym typeface="+mn-ea"/>
                </a:rPr>
                <a:t>Challenges in E</a:t>
              </a:r>
              <a:r>
                <a:rPr lang="en-US" altLang="zh-CN" dirty="0">
                  <a:solidFill>
                    <a:schemeClr val="tx2"/>
                  </a:solidFill>
                  <a:sym typeface="+mn-ea"/>
                </a:rPr>
                <a:t>nterprise D</a:t>
              </a:r>
              <a:r>
                <a:rPr lang="en-US" altLang="zh-CN" dirty="0" smtClean="0">
                  <a:solidFill>
                    <a:schemeClr val="tx2"/>
                  </a:solidFill>
                  <a:sym typeface="+mn-ea"/>
                </a:rPr>
                <a:t>igital T</a:t>
              </a:r>
              <a:r>
                <a:rPr lang="en-US" altLang="zh-CN" dirty="0">
                  <a:solidFill>
                    <a:schemeClr val="tx2"/>
                  </a:solidFill>
                  <a:sym typeface="+mn-ea"/>
                </a:rPr>
                <a:t>ransformation </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022825" y="1371992"/>
            <a:ext cx="10008032" cy="3692525"/>
          </a:xfrm>
          <a:prstGeom prst="rect">
            <a:avLst/>
          </a:prstGeom>
        </p:spPr>
        <p:txBody>
          <a:bodyPr wrap="square">
            <a:spAutoFit/>
          </a:bodyPr>
          <a:lstStyle/>
          <a:p>
            <a:pPr marL="342900" indent="-342900">
              <a:lnSpc>
                <a:spcPct val="200000"/>
              </a:lnSpc>
              <a:buFont typeface="Arial" panose="020B0604020202020204" pitchFamily="34" charset="0"/>
              <a:buChar char="•"/>
            </a:pPr>
            <a:r>
              <a:rPr lang="en-US" altLang="zh-CN" b="1" dirty="0" smtClean="0"/>
              <a:t>Reduce Operating </a:t>
            </a:r>
            <a:r>
              <a:rPr lang="en-US" altLang="zh-CN" b="1" dirty="0"/>
              <a:t>C</a:t>
            </a:r>
            <a:r>
              <a:rPr lang="en-US" altLang="zh-CN" b="1" dirty="0" smtClean="0"/>
              <a:t>osts, </a:t>
            </a:r>
            <a:r>
              <a:rPr lang="en-US" altLang="zh-CN" dirty="0" smtClean="0"/>
              <a:t>Digital </a:t>
            </a:r>
            <a:r>
              <a:rPr lang="en-US" altLang="zh-CN" dirty="0"/>
              <a:t>services should contain as many computer processes as </a:t>
            </a:r>
            <a:r>
              <a:rPr lang="en-US" altLang="zh-CN" dirty="0" smtClean="0"/>
              <a:t>possible and all should </a:t>
            </a:r>
            <a:r>
              <a:rPr lang="en-US" altLang="zh-CN" dirty="0"/>
              <a:t>be </a:t>
            </a:r>
            <a:r>
              <a:rPr lang="en-US" altLang="zh-CN" dirty="0" smtClean="0"/>
              <a:t>automatically.</a:t>
            </a:r>
            <a:endParaRPr lang="en-US" altLang="zh-CN" dirty="0" smtClean="0"/>
          </a:p>
          <a:p>
            <a:pPr marL="342900" indent="-342900">
              <a:lnSpc>
                <a:spcPct val="200000"/>
              </a:lnSpc>
              <a:buFont typeface="Arial" panose="020B0604020202020204" pitchFamily="34" charset="0"/>
              <a:buChar char="•"/>
            </a:pPr>
            <a:r>
              <a:rPr lang="en-US" altLang="zh-CN" b="1" dirty="0" smtClean="0"/>
              <a:t>Market Decision</a:t>
            </a:r>
            <a:r>
              <a:rPr lang="en-US" altLang="zh-CN" b="1" dirty="0"/>
              <a:t>, </a:t>
            </a:r>
            <a:r>
              <a:rPr lang="en-US" altLang="zh-CN" dirty="0"/>
              <a:t>Explore user behavior to help making </a:t>
            </a:r>
            <a:r>
              <a:rPr lang="en-US" altLang="zh-CN" dirty="0" smtClean="0"/>
              <a:t>decisions.</a:t>
            </a:r>
            <a:endParaRPr lang="en-US" altLang="zh-CN" dirty="0" smtClean="0"/>
          </a:p>
          <a:p>
            <a:pPr marL="342900" indent="-342900">
              <a:lnSpc>
                <a:spcPct val="200000"/>
              </a:lnSpc>
              <a:buFont typeface="Arial" panose="020B0604020202020204" pitchFamily="34" charset="0"/>
              <a:buChar char="•"/>
            </a:pPr>
            <a:r>
              <a:rPr lang="en-US" altLang="zh-CN" b="1" dirty="0" smtClean="0"/>
              <a:t>Business Opportunities, </a:t>
            </a:r>
            <a:r>
              <a:rPr lang="en-US" altLang="zh-CN" dirty="0"/>
              <a:t>Play the value of the existing </a:t>
            </a:r>
            <a:r>
              <a:rPr lang="en-US" altLang="zh-CN" dirty="0" smtClean="0"/>
              <a:t>technology and cloud services(Cloud </a:t>
            </a:r>
            <a:r>
              <a:rPr lang="en-US" altLang="zh-CN" dirty="0"/>
              <a:t>Platform , </a:t>
            </a:r>
            <a:r>
              <a:rPr lang="en-US" altLang="zh-CN" dirty="0" smtClean="0"/>
              <a:t>Artificial Intelligence, Internet of Things, Big Data, Cloud </a:t>
            </a:r>
            <a:r>
              <a:rPr lang="en-US" altLang="zh-CN" dirty="0"/>
              <a:t>Service, M</a:t>
            </a:r>
            <a:r>
              <a:rPr lang="en-US" altLang="zh-CN" dirty="0" smtClean="0"/>
              <a:t>obility) </a:t>
            </a:r>
            <a:r>
              <a:rPr lang="en-US" altLang="zh-CN" dirty="0"/>
              <a:t>for my </a:t>
            </a:r>
            <a:r>
              <a:rPr lang="en-US" altLang="zh-CN" dirty="0" smtClean="0"/>
              <a:t>use.</a:t>
            </a:r>
            <a:endParaRPr lang="en-US" altLang="zh-CN" dirty="0" smtClean="0"/>
          </a:p>
          <a:p>
            <a:pPr marL="342900" indent="-342900">
              <a:lnSpc>
                <a:spcPct val="200000"/>
              </a:lnSpc>
              <a:buFont typeface="Arial" panose="020B0604020202020204" pitchFamily="34" charset="0"/>
              <a:buChar char="•"/>
            </a:pPr>
            <a:r>
              <a:rPr lang="en-US" altLang="zh-CN" b="1" dirty="0" smtClean="0"/>
              <a:t>Reduce </a:t>
            </a:r>
            <a:r>
              <a:rPr lang="en-US" altLang="zh-CN" b="1" dirty="0"/>
              <a:t>R</a:t>
            </a:r>
            <a:r>
              <a:rPr lang="en-US" altLang="zh-CN" b="1" dirty="0" smtClean="0"/>
              <a:t>isk</a:t>
            </a:r>
            <a:r>
              <a:rPr lang="en-US" altLang="zh-CN" b="1" dirty="0"/>
              <a:t>, </a:t>
            </a:r>
            <a:r>
              <a:rPr lang="en-US" altLang="zh-CN" dirty="0" smtClean="0"/>
              <a:t>Correct decision and low  cost.</a:t>
            </a:r>
            <a:endParaRPr lang="en-US" altLang="zh-CN" dirty="0" smtClean="0"/>
          </a:p>
          <a:p>
            <a:endParaRPr lang="zh-CN" altLang="en-US" b="1"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rotWithShape="1">
          <a:blip r:embed="rId1" cstate="print"/>
          <a:srcRect l="10132" t="5280" r="10302" b="3234"/>
          <a:stretch>
            <a:fillRect/>
          </a:stretch>
        </p:blipFill>
        <p:spPr bwMode="auto">
          <a:xfrm>
            <a:off x="5254172" y="1625601"/>
            <a:ext cx="6937828" cy="4644570"/>
          </a:xfrm>
          <a:prstGeom prst="rect">
            <a:avLst/>
          </a:prstGeom>
          <a:noFill/>
          <a:ln w="9525">
            <a:noFill/>
            <a:miter lim="800000"/>
            <a:headEnd/>
            <a:tailEnd/>
          </a:ln>
        </p:spPr>
      </p:pic>
      <p:grpSp>
        <p:nvGrpSpPr>
          <p:cNvPr id="2"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3"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1063"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t>The Difficulties of Enterprise Architecture </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2517" y="1357533"/>
            <a:ext cx="5410283" cy="4661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b="1" dirty="0" smtClean="0"/>
              <a:t>Tight coupling and point-to-point links</a:t>
            </a:r>
            <a:r>
              <a:rPr lang="en-US" altLang="zh-CN" b="1" dirty="0"/>
              <a:t>, </a:t>
            </a:r>
            <a:r>
              <a:rPr lang="en-US" altLang="zh-CN" i="1" dirty="0"/>
              <a:t>Each system is </a:t>
            </a:r>
            <a:r>
              <a:rPr lang="en-US" altLang="zh-CN" i="1" dirty="0" smtClean="0"/>
              <a:t>fragmented, No </a:t>
            </a:r>
            <a:r>
              <a:rPr lang="en-US" altLang="zh-CN" i="1" dirty="0"/>
              <a:t>centralized control</a:t>
            </a:r>
            <a:endParaRPr lang="en-US" altLang="zh-CN" i="1" dirty="0" smtClean="0"/>
          </a:p>
          <a:p>
            <a:pPr marL="342900" indent="-342900">
              <a:lnSpc>
                <a:spcPct val="150000"/>
              </a:lnSpc>
              <a:buFont typeface="Arial" panose="020B0604020202020204" pitchFamily="34" charset="0"/>
              <a:buChar char="•"/>
            </a:pPr>
            <a:r>
              <a:rPr lang="en-US" altLang="zh-CN" b="1" dirty="0"/>
              <a:t>Poor </a:t>
            </a:r>
            <a:r>
              <a:rPr lang="en-US" altLang="zh-CN" b="1" dirty="0" smtClean="0"/>
              <a:t>adaptability, </a:t>
            </a:r>
            <a:r>
              <a:rPr lang="en-US" altLang="zh-CN" dirty="0" smtClean="0"/>
              <a:t>Unable to adapt to changes in protocol and message formats in new requirement.</a:t>
            </a:r>
            <a:endParaRPr lang="en-US" altLang="zh-CN" dirty="0" smtClean="0"/>
          </a:p>
          <a:p>
            <a:pPr marL="342900" indent="-342900">
              <a:lnSpc>
                <a:spcPct val="150000"/>
              </a:lnSpc>
              <a:buFont typeface="Arial" panose="020B0604020202020204" pitchFamily="34" charset="0"/>
              <a:buChar char="•"/>
            </a:pPr>
            <a:r>
              <a:rPr lang="en-US" altLang="zh-CN" b="1" dirty="0" smtClean="0"/>
              <a:t>Poor reusability</a:t>
            </a:r>
            <a:r>
              <a:rPr lang="en-US" altLang="zh-CN" b="1" dirty="0"/>
              <a:t>, </a:t>
            </a:r>
            <a:r>
              <a:rPr lang="en-US" altLang="zh-CN" dirty="0"/>
              <a:t>A service needs to develop multiple sets to serve a variety of </a:t>
            </a:r>
            <a:r>
              <a:rPr lang="en-US" altLang="zh-CN" dirty="0" smtClean="0"/>
              <a:t>applications</a:t>
            </a:r>
            <a:endParaRPr lang="en-US" altLang="zh-CN" dirty="0" smtClean="0"/>
          </a:p>
          <a:p>
            <a:pPr marL="342900" indent="-342900">
              <a:lnSpc>
                <a:spcPct val="150000"/>
              </a:lnSpc>
              <a:buFont typeface="Arial" panose="020B0604020202020204" pitchFamily="34" charset="0"/>
              <a:buChar char="•"/>
            </a:pPr>
            <a:r>
              <a:rPr lang="en-US" altLang="zh-CN" b="1" dirty="0" smtClean="0"/>
              <a:t>Monitoring and management deficiency</a:t>
            </a:r>
            <a:r>
              <a:rPr lang="en-US" altLang="zh-CN" i="1" dirty="0" smtClean="0"/>
              <a:t>, No </a:t>
            </a:r>
            <a:r>
              <a:rPr lang="en-US" altLang="zh-CN" i="1" dirty="0"/>
              <a:t>data </a:t>
            </a:r>
            <a:r>
              <a:rPr lang="en-US" altLang="zh-CN" i="1" dirty="0" smtClean="0"/>
              <a:t>analysis to support decision</a:t>
            </a:r>
            <a:endParaRPr lang="en-US" altLang="zh-CN" b="1" dirty="0" smtClean="0"/>
          </a:p>
          <a:p>
            <a:pPr marL="342900" indent="-342900">
              <a:lnSpc>
                <a:spcPct val="150000"/>
              </a:lnSpc>
              <a:buFont typeface="Arial" panose="020B0604020202020204" pitchFamily="34" charset="0"/>
              <a:buChar char="•"/>
            </a:pPr>
            <a:r>
              <a:rPr lang="en-US" altLang="zh-CN" b="1" dirty="0" smtClean="0"/>
              <a:t>High cost and low </a:t>
            </a:r>
            <a:r>
              <a:rPr lang="en-US" altLang="zh-CN" b="1" dirty="0"/>
              <a:t>efficiency, </a:t>
            </a:r>
            <a:r>
              <a:rPr lang="en-US" altLang="zh-CN" dirty="0"/>
              <a:t>Long development cycle led to </a:t>
            </a:r>
            <a:r>
              <a:rPr lang="en-US" altLang="zh-CN" dirty="0" smtClean="0"/>
              <a:t>high costs and </a:t>
            </a:r>
            <a:r>
              <a:rPr lang="en-US" altLang="zh-CN" dirty="0"/>
              <a:t>market opportunities deficiency</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2941" r="3243"/>
          <a:stretch>
            <a:fillRect/>
          </a:stretch>
        </p:blipFill>
        <p:spPr>
          <a:xfrm>
            <a:off x="5527348" y="1130935"/>
            <a:ext cx="6648378" cy="5505450"/>
          </a:xfrm>
          <a:prstGeom prst="rect">
            <a:avLst/>
          </a:prstGeom>
        </p:spPr>
      </p:pic>
      <p:grpSp>
        <p:nvGrpSpPr>
          <p:cNvPr id="40"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sym typeface="+mn-ea"/>
                </a:rPr>
                <a:t>New Approach of Enterprise Architecture</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55"/>
          <p:cNvSpPr/>
          <p:nvPr/>
        </p:nvSpPr>
        <p:spPr>
          <a:xfrm>
            <a:off x="553638" y="1172140"/>
            <a:ext cx="4987245" cy="5491480"/>
          </a:xfrm>
          <a:prstGeom prst="rect">
            <a:avLst/>
          </a:prstGeom>
        </p:spPr>
        <p:txBody>
          <a:bodyPr wrap="square" lIns="91438" tIns="45719" rIns="91438" bIns="45719">
            <a:spAutoFit/>
          </a:bodyPr>
          <a:lstStyle/>
          <a:p>
            <a:pPr defTabSz="456565">
              <a:lnSpc>
                <a:spcPct val="150000"/>
              </a:lnSpc>
            </a:pPr>
            <a:r>
              <a:rPr lang="en-US" altLang="zh-CN" b="1" dirty="0"/>
              <a:t>Enterprise Service Bus</a:t>
            </a:r>
            <a:r>
              <a:rPr lang="en-US" altLang="zh-CN" b="1" dirty="0" smtClean="0"/>
              <a:t>:</a:t>
            </a:r>
            <a:endParaRPr lang="en-US" altLang="zh-CN" b="1" dirty="0" smtClean="0"/>
          </a:p>
          <a:p>
            <a:pPr marL="285750" indent="-285750" defTabSz="456565">
              <a:lnSpc>
                <a:spcPct val="150000"/>
              </a:lnSpc>
              <a:buFont typeface="Arial" panose="020B0604020202020204" pitchFamily="34" charset="0"/>
              <a:buChar char="•"/>
            </a:pPr>
            <a:r>
              <a:rPr lang="en-US" altLang="zh-CN" b="1" dirty="0"/>
              <a:t>Easy plug-in and plug-out </a:t>
            </a:r>
            <a:r>
              <a:rPr lang="en-US" altLang="zh-CN" b="1" dirty="0" smtClean="0"/>
              <a:t>Data Integration, </a:t>
            </a:r>
            <a:r>
              <a:rPr lang="en-US" altLang="zh-CN" dirty="0" smtClean="0"/>
              <a:t>ESB provides P2P Service </a:t>
            </a:r>
            <a:r>
              <a:rPr lang="en-US" altLang="zh-CN" dirty="0"/>
              <a:t>integration, fragmentation </a:t>
            </a:r>
            <a:r>
              <a:rPr lang="en-US" altLang="zh-CN" dirty="0">
                <a:sym typeface="+mn-ea"/>
              </a:rPr>
              <a:t>eliminating </a:t>
            </a:r>
            <a:r>
              <a:rPr lang="en-US" altLang="zh-CN" dirty="0"/>
              <a:t>and </a:t>
            </a:r>
            <a:r>
              <a:rPr lang="en-US" altLang="zh-CN" dirty="0" smtClean="0"/>
              <a:t>coupling </a:t>
            </a:r>
            <a:r>
              <a:rPr lang="en-US" altLang="zh-CN" dirty="0" smtClean="0">
                <a:sym typeface="+mn-ea"/>
              </a:rPr>
              <a:t>reducing</a:t>
            </a:r>
            <a:endParaRPr lang="en-US" altLang="zh-CN" dirty="0" smtClean="0"/>
          </a:p>
          <a:p>
            <a:pPr marL="285750" indent="-285750" defTabSz="456565">
              <a:lnSpc>
                <a:spcPct val="150000"/>
              </a:lnSpc>
              <a:buFont typeface="Arial" panose="020B0604020202020204" pitchFamily="34" charset="0"/>
              <a:buChar char="•"/>
            </a:pPr>
            <a:r>
              <a:rPr lang="en-US" altLang="zh-CN" b="1" dirty="0" smtClean="0"/>
              <a:t>Message  </a:t>
            </a:r>
            <a:r>
              <a:rPr lang="en-US" altLang="zh-CN" b="1" dirty="0"/>
              <a:t>Transformation</a:t>
            </a:r>
            <a:r>
              <a:rPr lang="en-US" altLang="zh-CN" b="1" dirty="0" smtClean="0"/>
              <a:t>, </a:t>
            </a:r>
            <a:r>
              <a:rPr lang="en-US" altLang="zh-CN" dirty="0"/>
              <a:t>ESB </a:t>
            </a:r>
            <a:r>
              <a:rPr lang="en-US" altLang="zh-CN" dirty="0" smtClean="0"/>
              <a:t>provides message format converter </a:t>
            </a:r>
            <a:r>
              <a:rPr lang="en-US" altLang="zh-CN" dirty="0"/>
              <a:t>and multiple </a:t>
            </a:r>
            <a:r>
              <a:rPr lang="en-US" altLang="zh-CN" dirty="0" smtClean="0"/>
              <a:t>transmission protocols in order </a:t>
            </a:r>
            <a:r>
              <a:rPr lang="en-US" altLang="zh-CN" dirty="0"/>
              <a:t>to </a:t>
            </a:r>
            <a:r>
              <a:rPr lang="en-US" altLang="zh-CN" dirty="0" smtClean="0"/>
              <a:t>adapt the </a:t>
            </a:r>
            <a:r>
              <a:rPr lang="en-US" altLang="zh-CN" dirty="0"/>
              <a:t>changes to demand.</a:t>
            </a:r>
            <a:endParaRPr lang="en-US" altLang="zh-CN" dirty="0"/>
          </a:p>
          <a:p>
            <a:pPr marL="285750" indent="-285750" defTabSz="456565">
              <a:lnSpc>
                <a:spcPct val="150000"/>
              </a:lnSpc>
              <a:buFont typeface="Arial" panose="020B0604020202020204" pitchFamily="34" charset="0"/>
              <a:buChar char="•"/>
            </a:pPr>
            <a:r>
              <a:rPr lang="en-US" altLang="zh-CN" b="1" dirty="0" smtClean="0"/>
              <a:t>Unified </a:t>
            </a:r>
            <a:r>
              <a:rPr lang="en-US" altLang="zh-CN" b="1" dirty="0"/>
              <a:t>data integration </a:t>
            </a:r>
            <a:r>
              <a:rPr lang="en-US" altLang="zh-CN" b="1" dirty="0" smtClean="0"/>
              <a:t>platform,</a:t>
            </a:r>
            <a:r>
              <a:rPr lang="en-US" altLang="zh-CN" i="1" dirty="0"/>
              <a:t> Conducive to centralized management </a:t>
            </a:r>
            <a:r>
              <a:rPr lang="en-US" altLang="zh-CN" i="1" dirty="0" smtClean="0"/>
              <a:t>-security and monitoring</a:t>
            </a:r>
            <a:endParaRPr lang="en-US" altLang="zh-CN" i="1" dirty="0" smtClean="0"/>
          </a:p>
          <a:p>
            <a:pPr marL="285750" indent="-285750" defTabSz="456565">
              <a:lnSpc>
                <a:spcPct val="150000"/>
              </a:lnSpc>
              <a:buFont typeface="Arial" panose="020B0604020202020204" pitchFamily="34" charset="0"/>
              <a:buChar char="•"/>
            </a:pPr>
            <a:r>
              <a:rPr lang="en-US" altLang="zh-CN" b="1" dirty="0"/>
              <a:t>More configuration rather than integration </a:t>
            </a:r>
            <a:r>
              <a:rPr lang="en-US" altLang="zh-CN" b="1" dirty="0" smtClean="0"/>
              <a:t>coding,</a:t>
            </a:r>
            <a:r>
              <a:rPr lang="en-US" altLang="zh-CN" dirty="0"/>
              <a:t> </a:t>
            </a:r>
            <a:r>
              <a:rPr lang="en-US" altLang="zh-CN" dirty="0" smtClean="0"/>
              <a:t>low cost and </a:t>
            </a:r>
            <a:r>
              <a:rPr lang="en-US" altLang="zh-CN" dirty="0"/>
              <a:t>fast </a:t>
            </a:r>
            <a:r>
              <a:rPr lang="en-US" altLang="zh-CN" dirty="0" smtClean="0"/>
              <a:t>launching</a:t>
            </a:r>
            <a:endParaRPr lang="en-US" altLang="zh-CN" b="1" dirty="0"/>
          </a:p>
        </p:txBody>
      </p:sp>
      <p:sp>
        <p:nvSpPr>
          <p:cNvPr id="3" name="矩形 2"/>
          <p:cNvSpPr/>
          <p:nvPr/>
        </p:nvSpPr>
        <p:spPr>
          <a:xfrm>
            <a:off x="7487727" y="3933645"/>
            <a:ext cx="2932981" cy="379562"/>
          </a:xfrm>
          <a:prstGeom prst="rect">
            <a:avLst/>
          </a:prstGeom>
          <a:solidFill>
            <a:srgbClr val="5429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Enterprise Service Bus (ESB)</a:t>
            </a:r>
            <a:endParaRPr lang="zh-CN" altLang="en-US" dirty="0"/>
          </a:p>
        </p:txBody>
      </p:sp>
      <p:sp>
        <p:nvSpPr>
          <p:cNvPr id="9" name="TextBox 8"/>
          <p:cNvSpPr txBox="1"/>
          <p:nvPr/>
        </p:nvSpPr>
        <p:spPr>
          <a:xfrm>
            <a:off x="204716" y="1172140"/>
            <a:ext cx="5650174" cy="369332"/>
          </a:xfrm>
          <a:prstGeom prst="rect">
            <a:avLst/>
          </a:prstGeom>
          <a:noFill/>
        </p:spPr>
        <p:txBody>
          <a:bodyPr wrap="square" rtlCol="0">
            <a:spAutoFit/>
          </a:bodyPr>
          <a:lstStyle/>
          <a:p>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49"/>
          <p:cNvSpPr txBox="1"/>
          <p:nvPr/>
        </p:nvSpPr>
        <p:spPr>
          <a:xfrm>
            <a:off x="611505" y="849251"/>
            <a:ext cx="8021379" cy="386080"/>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smtClean="0">
                <a:sym typeface="+mn-ea"/>
              </a:rPr>
              <a:t>Key Benefits of ESB for Enterprise</a:t>
            </a:r>
            <a:endParaRPr lang="en-US" altLang="zh-CN" dirty="0">
              <a:sym typeface="+mn-ea"/>
            </a:endParaRPr>
          </a:p>
        </p:txBody>
      </p:sp>
      <p:sp>
        <p:nvSpPr>
          <p:cNvPr id="8" name="TextBox 7"/>
          <p:cNvSpPr txBox="1"/>
          <p:nvPr/>
        </p:nvSpPr>
        <p:spPr>
          <a:xfrm>
            <a:off x="1135118" y="1212983"/>
            <a:ext cx="4067504" cy="92202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b="1" dirty="0" smtClean="0"/>
              <a:t>Low cost and high efficiency</a:t>
            </a:r>
            <a:endParaRPr lang="en-US" altLang="zh-CN" b="1" dirty="0" smtClean="0"/>
          </a:p>
          <a:p>
            <a:pPr marL="285750" indent="-285750">
              <a:lnSpc>
                <a:spcPct val="150000"/>
              </a:lnSpc>
              <a:buFont typeface="Wingdings" panose="05000000000000000000" pitchFamily="2" charset="2"/>
              <a:buChar char="ü"/>
            </a:pPr>
            <a:r>
              <a:rPr lang="en-US" altLang="zh-CN" b="1" dirty="0" smtClean="0"/>
              <a:t>ESB makes smart decisions,</a:t>
            </a:r>
            <a:r>
              <a:rPr lang="en-US" altLang="zh-CN" dirty="0" smtClean="0"/>
              <a:t> </a:t>
            </a:r>
            <a:endParaRPr lang="en-US" altLang="zh-CN" dirty="0" smtClean="0"/>
          </a:p>
        </p:txBody>
      </p:sp>
      <p:graphicFrame>
        <p:nvGraphicFramePr>
          <p:cNvPr id="13" name="表格 12"/>
          <p:cNvGraphicFramePr>
            <a:graphicFrameLocks noGrp="1"/>
          </p:cNvGraphicFramePr>
          <p:nvPr/>
        </p:nvGraphicFramePr>
        <p:xfrm>
          <a:off x="687608" y="2254465"/>
          <a:ext cx="10379786" cy="4029161"/>
        </p:xfrm>
        <a:graphic>
          <a:graphicData uri="http://schemas.openxmlformats.org/drawingml/2006/table">
            <a:tbl>
              <a:tblPr firstRow="1" firstCol="1" bandRow="1">
                <a:tableStyleId>{93296810-A885-4BE3-A3E7-6D5BEEA58F35}</a:tableStyleId>
              </a:tblPr>
              <a:tblGrid>
                <a:gridCol w="3536830"/>
                <a:gridCol w="3421478"/>
                <a:gridCol w="3421478"/>
              </a:tblGrid>
              <a:tr h="492863">
                <a:tc>
                  <a:txBody>
                    <a:bodyPr/>
                    <a:lstStyle/>
                    <a:p>
                      <a:endParaRPr lang="zh-CN" altLang="en-US" sz="1600" dirty="0"/>
                    </a:p>
                  </a:txBody>
                  <a:tcPr/>
                </a:tc>
                <a:tc>
                  <a:txBody>
                    <a:bodyPr/>
                    <a:lstStyle/>
                    <a:p>
                      <a:r>
                        <a:rPr lang="en-US" altLang="zh-CN" sz="1600" dirty="0" smtClean="0"/>
                        <a:t>No ESB</a:t>
                      </a:r>
                      <a:endParaRPr lang="zh-CN" altLang="en-US" sz="1600" dirty="0"/>
                    </a:p>
                  </a:txBody>
                  <a:tcPr/>
                </a:tc>
                <a:tc>
                  <a:txBody>
                    <a:bodyPr/>
                    <a:lstStyle/>
                    <a:p>
                      <a:r>
                        <a:rPr lang="en-US" altLang="zh-CN" sz="1600" dirty="0" smtClean="0"/>
                        <a:t>ESB</a:t>
                      </a:r>
                      <a:endParaRPr lang="zh-CN" altLang="en-US" sz="1600" dirty="0"/>
                    </a:p>
                  </a:txBody>
                  <a:tcPr/>
                </a:tc>
              </a:tr>
              <a:tr h="492863">
                <a:tc>
                  <a:txBody>
                    <a:bodyPr/>
                    <a:lstStyle/>
                    <a:p>
                      <a:r>
                        <a:rPr lang="en-US" altLang="zh-CN" sz="1600" dirty="0" smtClean="0"/>
                        <a:t>Production</a:t>
                      </a:r>
                      <a:r>
                        <a:rPr lang="en-US" altLang="zh-CN" sz="1600" baseline="0" dirty="0" smtClean="0"/>
                        <a:t> launching</a:t>
                      </a:r>
                      <a:endParaRPr lang="zh-CN" altLang="en-US" sz="1600" dirty="0"/>
                    </a:p>
                  </a:txBody>
                  <a:tcPr/>
                </a:tc>
                <a:tc>
                  <a:txBody>
                    <a:bodyPr/>
                    <a:lstStyle/>
                    <a:p>
                      <a:r>
                        <a:rPr lang="en-US" altLang="zh-CN" sz="1600" dirty="0" smtClean="0"/>
                        <a:t>Long </a:t>
                      </a:r>
                      <a:endParaRPr lang="zh-CN" altLang="en-US" sz="1600" dirty="0"/>
                    </a:p>
                  </a:txBody>
                  <a:tcPr/>
                </a:tc>
                <a:tc>
                  <a:txBody>
                    <a:bodyPr/>
                    <a:lstStyle/>
                    <a:p>
                      <a:r>
                        <a:rPr lang="en-US" altLang="zh-CN" sz="1600" dirty="0" smtClean="0"/>
                        <a:t>Short</a:t>
                      </a:r>
                      <a:endParaRPr lang="zh-CN" altLang="en-US" sz="1600" dirty="0"/>
                    </a:p>
                  </a:txBody>
                  <a:tcPr/>
                </a:tc>
              </a:tr>
              <a:tr h="522873">
                <a:tc>
                  <a:txBody>
                    <a:bodyPr/>
                    <a:lstStyle/>
                    <a:p>
                      <a:r>
                        <a:rPr lang="en-US" altLang="zh-CN" sz="1600" dirty="0" smtClean="0"/>
                        <a:t>Architecture</a:t>
                      </a:r>
                      <a:endParaRPr lang="zh-CN" altLang="en-US" sz="1600" dirty="0"/>
                    </a:p>
                  </a:txBody>
                  <a:tcPr/>
                </a:tc>
                <a:tc>
                  <a:txBody>
                    <a:bodyPr/>
                    <a:lstStyle/>
                    <a:p>
                      <a:pPr marL="0" marR="0" indent="0" algn="l" defTabSz="913765" rtl="0" eaLnBrk="1" fontAlgn="auto" latinLnBrk="0" hangingPunct="1">
                        <a:lnSpc>
                          <a:spcPct val="100000"/>
                        </a:lnSpc>
                        <a:spcBef>
                          <a:spcPts val="0"/>
                        </a:spcBef>
                        <a:spcAft>
                          <a:spcPts val="0"/>
                        </a:spcAft>
                        <a:buClrTx/>
                        <a:buSzTx/>
                        <a:buFontTx/>
                        <a:buNone/>
                        <a:defRPr/>
                      </a:pPr>
                      <a:r>
                        <a:rPr lang="en-US" altLang="zh-CN" sz="1600" dirty="0" smtClean="0"/>
                        <a:t>Fragmented, Tight coupling </a:t>
                      </a:r>
                      <a:endParaRPr lang="zh-CN" altLang="en-US" sz="1600" dirty="0" smtClean="0"/>
                    </a:p>
                    <a:p>
                      <a:endParaRPr lang="zh-CN" altLang="en-US" sz="1600" dirty="0"/>
                    </a:p>
                  </a:txBody>
                  <a:tcPr/>
                </a:tc>
                <a:tc>
                  <a:txBody>
                    <a:bodyPr/>
                    <a:lstStyle/>
                    <a:p>
                      <a:pPr marL="0" marR="0" indent="0" algn="l" defTabSz="913765" rtl="0" eaLnBrk="1" fontAlgn="auto" latinLnBrk="0" hangingPunct="1">
                        <a:lnSpc>
                          <a:spcPct val="100000"/>
                        </a:lnSpc>
                        <a:spcBef>
                          <a:spcPts val="0"/>
                        </a:spcBef>
                        <a:spcAft>
                          <a:spcPts val="0"/>
                        </a:spcAft>
                        <a:buClrTx/>
                        <a:buSzTx/>
                        <a:buFontTx/>
                        <a:buNone/>
                        <a:defRPr/>
                      </a:pPr>
                      <a:r>
                        <a:rPr lang="en-US" altLang="zh-CN" sz="1600" dirty="0" smtClean="0"/>
                        <a:t>Centralized, Loose coupling</a:t>
                      </a:r>
                      <a:endParaRPr lang="zh-CN" altLang="en-US" sz="1600" dirty="0" smtClean="0"/>
                    </a:p>
                    <a:p>
                      <a:endParaRPr lang="zh-CN" altLang="en-US" sz="1600" dirty="0"/>
                    </a:p>
                  </a:txBody>
                  <a:tcPr/>
                </a:tc>
              </a:tr>
              <a:tr h="492863">
                <a:tc>
                  <a:txBody>
                    <a:bodyPr/>
                    <a:lstStyle/>
                    <a:p>
                      <a:r>
                        <a:rPr lang="en-US" altLang="zh-CN" sz="1600" dirty="0" smtClean="0"/>
                        <a:t>Development</a:t>
                      </a:r>
                      <a:r>
                        <a:rPr lang="en-US" altLang="zh-CN" sz="1600" baseline="0" dirty="0" smtClean="0"/>
                        <a:t> investment</a:t>
                      </a:r>
                      <a:endParaRPr lang="zh-CN" altLang="en-US" sz="1600" dirty="0"/>
                    </a:p>
                  </a:txBody>
                  <a:tcPr/>
                </a:tc>
                <a:tc>
                  <a:txBody>
                    <a:bodyPr/>
                    <a:lstStyle/>
                    <a:p>
                      <a:r>
                        <a:rPr lang="en-US" altLang="zh-CN" sz="1600" dirty="0" smtClean="0"/>
                        <a:t>More</a:t>
                      </a:r>
                      <a:endParaRPr lang="zh-CN" altLang="en-US" sz="1600" dirty="0"/>
                    </a:p>
                  </a:txBody>
                  <a:tcPr/>
                </a:tc>
                <a:tc>
                  <a:txBody>
                    <a:bodyPr/>
                    <a:lstStyle/>
                    <a:p>
                      <a:r>
                        <a:rPr lang="en-US" altLang="zh-CN" sz="1600" dirty="0" smtClean="0"/>
                        <a:t>Less</a:t>
                      </a:r>
                      <a:endParaRPr lang="zh-CN" altLang="en-US" sz="1600" dirty="0"/>
                    </a:p>
                  </a:txBody>
                  <a:tcPr/>
                </a:tc>
              </a:tr>
              <a:tr h="492863">
                <a:tc>
                  <a:txBody>
                    <a:bodyPr/>
                    <a:lstStyle/>
                    <a:p>
                      <a:r>
                        <a:rPr lang="en-US" altLang="zh-CN" sz="1600" b="1" kern="1200" dirty="0" smtClean="0">
                          <a:solidFill>
                            <a:schemeClr val="lt1"/>
                          </a:solidFill>
                          <a:latin typeface="+mn-lt"/>
                          <a:ea typeface="+mn-ea"/>
                          <a:cs typeface="+mn-cs"/>
                        </a:rPr>
                        <a:t>Operation and maintenance</a:t>
                      </a:r>
                      <a:endParaRPr lang="zh-CN" altLang="en-US" sz="1600" b="1" kern="1200" dirty="0">
                        <a:solidFill>
                          <a:schemeClr val="lt1"/>
                        </a:solidFill>
                        <a:latin typeface="+mn-lt"/>
                        <a:ea typeface="+mn-ea"/>
                        <a:cs typeface="+mn-cs"/>
                      </a:endParaRPr>
                    </a:p>
                  </a:txBody>
                  <a:tcPr/>
                </a:tc>
                <a:tc>
                  <a:txBody>
                    <a:bodyPr/>
                    <a:lstStyle/>
                    <a:p>
                      <a:r>
                        <a:rPr lang="en-US" altLang="zh-CN" sz="1600" dirty="0" smtClean="0"/>
                        <a:t>Difficult to expand</a:t>
                      </a:r>
                      <a:endParaRPr lang="zh-CN" altLang="en-US" sz="1600" dirty="0"/>
                    </a:p>
                  </a:txBody>
                  <a:tcPr/>
                </a:tc>
                <a:tc>
                  <a:txBody>
                    <a:bodyPr/>
                    <a:lstStyle/>
                    <a:p>
                      <a:r>
                        <a:rPr lang="en-US" altLang="zh-CN" sz="1600" dirty="0" smtClean="0"/>
                        <a:t>Easy plug-in and plug-out</a:t>
                      </a:r>
                      <a:endParaRPr lang="zh-CN" altLang="en-US" sz="1600" dirty="0"/>
                    </a:p>
                  </a:txBody>
                  <a:tcPr/>
                </a:tc>
              </a:tr>
              <a:tr h="492863">
                <a:tc>
                  <a:txBody>
                    <a:bodyPr/>
                    <a:lstStyle/>
                    <a:p>
                      <a:pPr marL="0" algn="l" defTabSz="913765" rtl="0" eaLnBrk="1" latinLnBrk="0" hangingPunct="1"/>
                      <a:r>
                        <a:rPr lang="en-US" altLang="zh-CN" sz="1600" b="1" kern="1200" dirty="0" smtClean="0">
                          <a:solidFill>
                            <a:schemeClr val="lt1"/>
                          </a:solidFill>
                          <a:latin typeface="+mn-lt"/>
                          <a:ea typeface="+mn-ea"/>
                          <a:cs typeface="+mn-cs"/>
                        </a:rPr>
                        <a:t>Reusability</a:t>
                      </a:r>
                      <a:endParaRPr lang="zh-CN" altLang="en-US" sz="1600" b="1" kern="1200" dirty="0">
                        <a:solidFill>
                          <a:schemeClr val="lt1"/>
                        </a:solidFill>
                        <a:latin typeface="+mn-lt"/>
                        <a:ea typeface="+mn-ea"/>
                        <a:cs typeface="+mn-cs"/>
                      </a:endParaRPr>
                    </a:p>
                  </a:txBody>
                  <a:tcPr/>
                </a:tc>
                <a:tc>
                  <a:txBody>
                    <a:bodyPr/>
                    <a:lstStyle/>
                    <a:p>
                      <a:r>
                        <a:rPr lang="en-US" altLang="zh-CN" sz="1600" dirty="0" smtClean="0"/>
                        <a:t>Low</a:t>
                      </a:r>
                      <a:endParaRPr lang="zh-CN" altLang="en-US" sz="1600" dirty="0"/>
                    </a:p>
                  </a:txBody>
                  <a:tcPr/>
                </a:tc>
                <a:tc>
                  <a:txBody>
                    <a:bodyPr/>
                    <a:lstStyle/>
                    <a:p>
                      <a:r>
                        <a:rPr lang="en-US" altLang="zh-CN" sz="1600" dirty="0" smtClean="0"/>
                        <a:t>High</a:t>
                      </a:r>
                      <a:endParaRPr lang="zh-CN" altLang="en-US" sz="1600" dirty="0"/>
                    </a:p>
                  </a:txBody>
                  <a:tcPr/>
                </a:tc>
              </a:tr>
              <a:tr h="492863">
                <a:tc>
                  <a:txBody>
                    <a:bodyPr/>
                    <a:lstStyle/>
                    <a:p>
                      <a:r>
                        <a:rPr lang="en-US" altLang="zh-CN" sz="1600" dirty="0" smtClean="0"/>
                        <a:t>Market decision</a:t>
                      </a:r>
                      <a:endParaRPr lang="zh-CN" altLang="en-US" sz="1600" dirty="0"/>
                    </a:p>
                  </a:txBody>
                  <a:tcPr/>
                </a:tc>
                <a:tc>
                  <a:txBody>
                    <a:bodyPr/>
                    <a:lstStyle/>
                    <a:p>
                      <a:r>
                        <a:rPr lang="en-US" altLang="zh-CN" sz="1600" dirty="0" smtClean="0"/>
                        <a:t>Personal intuition</a:t>
                      </a:r>
                      <a:endParaRPr lang="zh-CN" altLang="en-US" sz="1600" dirty="0"/>
                    </a:p>
                  </a:txBody>
                  <a:tcPr/>
                </a:tc>
                <a:tc>
                  <a:txBody>
                    <a:bodyPr/>
                    <a:lstStyle/>
                    <a:p>
                      <a:r>
                        <a:rPr lang="en-US" altLang="zh-CN" sz="1600" dirty="0" smtClean="0"/>
                        <a:t>Data</a:t>
                      </a:r>
                      <a:r>
                        <a:rPr lang="en-US" altLang="zh-CN" sz="1600" baseline="0" dirty="0" smtClean="0"/>
                        <a:t> analysis </a:t>
                      </a:r>
                      <a:endParaRPr lang="zh-CN" altLang="en-US" sz="1600" dirty="0"/>
                    </a:p>
                  </a:txBody>
                  <a:tcPr/>
                </a:tc>
              </a:tr>
              <a:tr h="492863">
                <a:tc>
                  <a:txBody>
                    <a:bodyPr/>
                    <a:lstStyle/>
                    <a:p>
                      <a:r>
                        <a:rPr lang="en-US" altLang="zh-CN" sz="1600" dirty="0" smtClean="0"/>
                        <a:t>Enterprise</a:t>
                      </a:r>
                      <a:r>
                        <a:rPr lang="en-US" altLang="zh-CN" sz="1600" baseline="0" dirty="0" smtClean="0"/>
                        <a:t> c</a:t>
                      </a:r>
                      <a:r>
                        <a:rPr lang="en-US" altLang="zh-CN" sz="1600" dirty="0" smtClean="0"/>
                        <a:t>ost</a:t>
                      </a:r>
                      <a:endParaRPr lang="zh-CN" altLang="en-US" sz="1600" dirty="0"/>
                    </a:p>
                  </a:txBody>
                  <a:tcPr/>
                </a:tc>
                <a:tc>
                  <a:txBody>
                    <a:bodyPr/>
                    <a:lstStyle/>
                    <a:p>
                      <a:r>
                        <a:rPr lang="en-US" altLang="zh-CN" sz="1600" dirty="0" smtClean="0"/>
                        <a:t>High</a:t>
                      </a:r>
                      <a:endParaRPr lang="zh-CN" altLang="en-US" sz="1600" dirty="0"/>
                    </a:p>
                  </a:txBody>
                  <a:tcPr/>
                </a:tc>
                <a:tc>
                  <a:txBody>
                    <a:bodyPr/>
                    <a:lstStyle/>
                    <a:p>
                      <a:r>
                        <a:rPr lang="en-US" altLang="zh-CN" sz="1600" dirty="0" smtClean="0"/>
                        <a:t>Low</a:t>
                      </a:r>
                      <a:endParaRPr lang="zh-CN" altLang="en-US" sz="1600" dirty="0"/>
                    </a:p>
                  </a:txBody>
                  <a:tcPr/>
                </a:tc>
              </a:tr>
            </a:tbl>
          </a:graphicData>
        </a:graphic>
      </p:graphicFrame>
      <p:sp>
        <p:nvSpPr>
          <p:cNvPr id="2" name="TextBox 1"/>
          <p:cNvSpPr txBox="1"/>
          <p:nvPr/>
        </p:nvSpPr>
        <p:spPr>
          <a:xfrm>
            <a:off x="5120348" y="1207685"/>
            <a:ext cx="5291137" cy="88036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b="1" dirty="0"/>
              <a:t>Data integration</a:t>
            </a:r>
            <a:endParaRPr lang="en-US" altLang="zh-CN" b="1" dirty="0"/>
          </a:p>
          <a:p>
            <a:pPr marL="285750" indent="-285750">
              <a:lnSpc>
                <a:spcPct val="150000"/>
              </a:lnSpc>
              <a:buFont typeface="Wingdings" panose="05000000000000000000" pitchFamily="2" charset="2"/>
              <a:buChar char="ü"/>
            </a:pPr>
            <a:r>
              <a:rPr lang="en-US" altLang="zh-CN" b="1" dirty="0"/>
              <a:t>Maintainability, scalability, and stability</a:t>
            </a:r>
            <a:r>
              <a:rPr lang="en-US" altLang="zh-CN" b="1" dirty="0" smtClean="0"/>
              <a:t>,</a:t>
            </a:r>
            <a:endParaRPr lang="en-US" altLang="zh-CN"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smtClean="0">
                  <a:sym typeface="+mn-ea"/>
                </a:rPr>
                <a:t>What is Mule ESB?</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8075" y="1307053"/>
            <a:ext cx="4924782" cy="4524313"/>
          </a:xfrm>
          <a:prstGeom prst="rect">
            <a:avLst/>
          </a:prstGeom>
        </p:spPr>
        <p:txBody>
          <a:bodyPr wrap="square" lIns="91438" tIns="45719" rIns="91438" bIns="45719">
            <a:spAutoFit/>
          </a:bodyPr>
          <a:lstStyle>
            <a:defPPr>
              <a:defRPr lang="zh-CN"/>
            </a:defPPr>
            <a:lvl1pPr defTabSz="456565">
              <a:lnSpc>
                <a:spcPct val="130000"/>
              </a:lnSpc>
              <a:defRPr sz="1600"/>
            </a:lvl1pPr>
          </a:lstStyle>
          <a:p>
            <a:pPr>
              <a:lnSpc>
                <a:spcPct val="150000"/>
              </a:lnSpc>
            </a:pPr>
            <a:r>
              <a:rPr lang="en-US" altLang="zh-CN" dirty="0"/>
              <a:t>Mule ESB is a Java-based lightweight enterprise service bus and integrated platform that allows developers to quickly and easily connect multiple applications and support data exchange between applications. Mule ESB supports the integration of existing systems regardless of the underlying technology, such as JMS, Web Services, JDBC, HTTP, and other technologies</a:t>
            </a:r>
            <a:r>
              <a:rPr lang="en-US" altLang="zh-CN" dirty="0" smtClean="0"/>
              <a:t>.</a:t>
            </a:r>
            <a:endParaRPr lang="en-US" altLang="zh-CN" dirty="0" smtClean="0"/>
          </a:p>
          <a:p>
            <a:pPr>
              <a:lnSpc>
                <a:spcPct val="150000"/>
              </a:lnSpc>
            </a:pPr>
            <a:r>
              <a:rPr lang="en-US" altLang="zh-CN" dirty="0" smtClean="0"/>
              <a:t>The main features of Mule ESB are as follows:</a:t>
            </a:r>
            <a:endParaRPr lang="en-US" altLang="zh-CN" dirty="0" smtClean="0"/>
          </a:p>
          <a:p>
            <a:pPr marL="285750" indent="-285750">
              <a:lnSpc>
                <a:spcPct val="150000"/>
              </a:lnSpc>
              <a:buFont typeface="Arial" panose="020B0604020202020204" pitchFamily="34" charset="0"/>
              <a:buChar char="•"/>
            </a:pPr>
            <a:r>
              <a:rPr lang="en-US" altLang="zh-CN" dirty="0" smtClean="0"/>
              <a:t>Service intermediary</a:t>
            </a:r>
            <a:endParaRPr lang="en-US" altLang="zh-CN" dirty="0" smtClean="0"/>
          </a:p>
          <a:p>
            <a:pPr marL="285750" indent="-285750">
              <a:lnSpc>
                <a:spcPct val="150000"/>
              </a:lnSpc>
              <a:buFont typeface="Arial" panose="020B0604020202020204" pitchFamily="34" charset="0"/>
              <a:buChar char="•"/>
            </a:pPr>
            <a:r>
              <a:rPr lang="en-US" altLang="zh-CN" dirty="0" smtClean="0"/>
              <a:t>Data conversion</a:t>
            </a:r>
            <a:endParaRPr lang="en-US" altLang="zh-CN" dirty="0" smtClean="0"/>
          </a:p>
          <a:p>
            <a:pPr marL="285750" indent="-285750">
              <a:lnSpc>
                <a:spcPct val="150000"/>
              </a:lnSpc>
              <a:buFont typeface="Arial" panose="020B0604020202020204" pitchFamily="34" charset="0"/>
              <a:buChar char="•"/>
            </a:pPr>
            <a:r>
              <a:rPr lang="en-US" altLang="zh-CN" dirty="0" smtClean="0"/>
              <a:t>Message routing</a:t>
            </a:r>
            <a:endParaRPr lang="en-US" altLang="zh-CN" dirty="0" smtClean="0"/>
          </a:p>
          <a:p>
            <a:pPr marL="285750" indent="-285750">
              <a:lnSpc>
                <a:spcPct val="150000"/>
              </a:lnSpc>
              <a:buFont typeface="Arial" panose="020B0604020202020204" pitchFamily="34" charset="0"/>
              <a:buChar char="•"/>
            </a:pPr>
            <a:r>
              <a:rPr lang="en-US" altLang="zh-CN" dirty="0" smtClean="0"/>
              <a:t>Service creation and hosting</a:t>
            </a:r>
            <a:endParaRPr lang="en-US" altLang="zh-CN" b="1" dirty="0"/>
          </a:p>
        </p:txBody>
      </p:sp>
      <p:pic>
        <p:nvPicPr>
          <p:cNvPr id="13" name="图片 12"/>
          <p:cNvPicPr>
            <a:picLocks noChangeAspect="1"/>
          </p:cNvPicPr>
          <p:nvPr/>
        </p:nvPicPr>
        <p:blipFill>
          <a:blip r:embed="rId2"/>
          <a:stretch>
            <a:fillRect/>
          </a:stretch>
        </p:blipFill>
        <p:spPr>
          <a:xfrm>
            <a:off x="5023799" y="718630"/>
            <a:ext cx="6602540" cy="5456393"/>
          </a:xfrm>
          <a:prstGeom prst="rect">
            <a:avLst/>
          </a:prstGeom>
        </p:spPr>
      </p:pic>
      <p:grpSp>
        <p:nvGrpSpPr>
          <p:cNvPr id="64" name="组合 63"/>
          <p:cNvGrpSpPr/>
          <p:nvPr/>
        </p:nvGrpSpPr>
        <p:grpSpPr>
          <a:xfrm>
            <a:off x="5817476" y="1828800"/>
            <a:ext cx="5182122" cy="3493493"/>
            <a:chOff x="5817476" y="1828800"/>
            <a:chExt cx="5182122" cy="3493493"/>
          </a:xfrm>
        </p:grpSpPr>
        <p:grpSp>
          <p:nvGrpSpPr>
            <p:cNvPr id="63" name="组合 62"/>
            <p:cNvGrpSpPr/>
            <p:nvPr/>
          </p:nvGrpSpPr>
          <p:grpSpPr>
            <a:xfrm>
              <a:off x="5817476" y="1828800"/>
              <a:ext cx="5171090" cy="3493493"/>
              <a:chOff x="5817476" y="1828800"/>
              <a:chExt cx="5171090" cy="3493493"/>
            </a:xfrm>
          </p:grpSpPr>
          <p:cxnSp>
            <p:nvCxnSpPr>
              <p:cNvPr id="16" name="直接连接符 15"/>
              <p:cNvCxnSpPr/>
              <p:nvPr/>
            </p:nvCxnSpPr>
            <p:spPr>
              <a:xfrm>
                <a:off x="6416566" y="2601310"/>
                <a:ext cx="3961148"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890673" y="2222938"/>
                <a:ext cx="0" cy="37837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854590" y="2222938"/>
                <a:ext cx="0" cy="37837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437530" y="1828800"/>
                <a:ext cx="0" cy="9144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5817476" y="5000625"/>
                <a:ext cx="5171090" cy="321668"/>
                <a:chOff x="5817476" y="5000625"/>
                <a:chExt cx="5171090" cy="321668"/>
              </a:xfrm>
            </p:grpSpPr>
            <p:cxnSp>
              <p:nvCxnSpPr>
                <p:cNvPr id="35" name="直接连接符 34"/>
                <p:cNvCxnSpPr/>
                <p:nvPr/>
              </p:nvCxnSpPr>
              <p:spPr>
                <a:xfrm>
                  <a:off x="5817476" y="5123793"/>
                  <a:ext cx="5171090"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700345" y="5123793"/>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437530" y="5000625"/>
                  <a:ext cx="1" cy="312354"/>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817476" y="5123793"/>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31413" y="5123793"/>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22113" y="5133107"/>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0250325" y="5133107"/>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grpSp>
        <p:cxnSp>
          <p:nvCxnSpPr>
            <p:cNvPr id="50" name="直接连接符 49"/>
            <p:cNvCxnSpPr/>
            <p:nvPr/>
          </p:nvCxnSpPr>
          <p:spPr>
            <a:xfrm>
              <a:off x="10998456" y="5125443"/>
              <a:ext cx="1142" cy="18918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gr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82517" y="405130"/>
            <a:ext cx="10920176" cy="725805"/>
            <a:chOff x="1474" y="785"/>
            <a:chExt cx="17197" cy="1143"/>
          </a:xfrm>
        </p:grpSpPr>
        <p:sp>
          <p:nvSpPr>
            <p:cNvPr id="4" name="TextBox 50"/>
            <p:cNvSpPr txBox="1"/>
            <p:nvPr/>
          </p:nvSpPr>
          <p:spPr>
            <a:xfrm>
              <a:off x="1677" y="785"/>
              <a:ext cx="7854" cy="532"/>
            </a:xfrm>
            <a:prstGeom prst="rect">
              <a:avLst/>
            </a:prstGeom>
            <a:noFill/>
          </p:spPr>
          <p:txBody>
            <a:bodyPr wrap="square" rtlCol="0">
              <a:spAutoFit/>
            </a:bodyPr>
            <a:lstStyle/>
            <a:p>
              <a:pPr algn="l">
                <a:lnSpc>
                  <a:spcPct val="100000"/>
                </a:lnSpc>
              </a:pPr>
              <a:r>
                <a:rPr lang="en-US" sz="1600" dirty="0" smtClean="0">
                  <a:solidFill>
                    <a:schemeClr val="accent1"/>
                  </a:solidFill>
                  <a:cs typeface="+mn-ea"/>
                  <a:sym typeface="+mn-ea"/>
                </a:rPr>
                <a:t>Chinasoft International</a:t>
              </a:r>
              <a:endParaRPr lang="en-US" sz="1600" dirty="0" smtClean="0">
                <a:solidFill>
                  <a:schemeClr val="accent1"/>
                </a:solidFill>
                <a:cs typeface="+mn-ea"/>
                <a:sym typeface="+mn-lt"/>
              </a:endParaRPr>
            </a:p>
          </p:txBody>
        </p:sp>
        <p:sp>
          <p:nvSpPr>
            <p:cNvPr id="7" name="Rectangle 51"/>
            <p:cNvSpPr/>
            <p:nvPr/>
          </p:nvSpPr>
          <p:spPr>
            <a:xfrm>
              <a:off x="1474" y="881"/>
              <a:ext cx="112" cy="989"/>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cs typeface="+mn-ea"/>
                <a:sym typeface="+mn-lt"/>
              </a:endParaRPr>
            </a:p>
          </p:txBody>
        </p:sp>
        <p:grpSp>
          <p:nvGrpSpPr>
            <p:cNvPr id="21" name="组合 20"/>
            <p:cNvGrpSpPr/>
            <p:nvPr/>
          </p:nvGrpSpPr>
          <p:grpSpPr>
            <a:xfrm>
              <a:off x="15652" y="1073"/>
              <a:ext cx="3019" cy="647"/>
              <a:chOff x="15065" y="539"/>
              <a:chExt cx="3609" cy="725"/>
            </a:xfrm>
          </p:grpSpPr>
          <p:sp>
            <p:nvSpPr>
              <p:cNvPr id="25" name="TextBox 4"/>
              <p:cNvSpPr txBox="1"/>
              <p:nvPr/>
            </p:nvSpPr>
            <p:spPr>
              <a:xfrm>
                <a:off x="15065" y="539"/>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endParaRPr lang="en-US" altLang="zh-CN" sz="1600" i="0" spc="0" dirty="0" smtClean="0">
                  <a:ln w="0">
                    <a:noFill/>
                  </a:ln>
                  <a:solidFill>
                    <a:schemeClr val="bg1">
                      <a:alpha val="100000"/>
                    </a:schemeClr>
                  </a:solidFill>
                  <a:latin typeface="微软雅黑" panose="020B0503020204020204" charset="-122"/>
                  <a:ea typeface="微软雅黑" panose="020B0503020204020204" charset="-122"/>
                </a:endParaRPr>
              </a:p>
            </p:txBody>
          </p:sp>
          <p:sp>
            <p:nvSpPr>
              <p:cNvPr id="26" name="TextBox 4"/>
              <p:cNvSpPr txBox="1"/>
              <p:nvPr/>
            </p:nvSpPr>
            <p:spPr>
              <a:xfrm>
                <a:off x="15119" y="976"/>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a:t>
                </a:r>
                <a:endParaRPr lang="en-US" altLang="zh-CN" sz="1000" i="0" spc="0" dirty="0" smtClean="0">
                  <a:ln w="0">
                    <a:noFill/>
                  </a:ln>
                  <a:solidFill>
                    <a:schemeClr val="bg1">
                      <a:alpha val="100000"/>
                    </a:schemeClr>
                  </a:solidFill>
                  <a:latin typeface="微软雅黑" panose="020B0503020204020204" charset="-122"/>
                  <a:ea typeface="微软雅黑" panose="020B0503020204020204" charset="-122"/>
                </a:endParaRPr>
              </a:p>
            </p:txBody>
          </p:sp>
        </p:grpSp>
        <p:sp>
          <p:nvSpPr>
            <p:cNvPr id="28" name="TextBox 49"/>
            <p:cNvSpPr txBox="1"/>
            <p:nvPr/>
          </p:nvSpPr>
          <p:spPr>
            <a:xfrm>
              <a:off x="1605" y="1320"/>
              <a:ext cx="12632" cy="608"/>
            </a:xfrm>
            <a:prstGeom prst="rect">
              <a:avLst/>
            </a:prstGeom>
            <a:noFill/>
          </p:spPr>
          <p:txBody>
            <a:bodyPr wrap="square" rtlCol="0">
              <a:spAutoFit/>
            </a:bodyPr>
            <a:lstStyle>
              <a:defPPr>
                <a:defRPr lang="zh-CN"/>
              </a:defPPr>
              <a:lvl1pPr>
                <a:lnSpc>
                  <a:spcPct val="80000"/>
                </a:lnSpc>
                <a:defRPr sz="2400" b="1" kern="0">
                  <a:solidFill>
                    <a:srgbClr val="445469"/>
                  </a:solidFill>
                  <a:latin typeface="+mj-ea"/>
                  <a:ea typeface="+mj-ea"/>
                </a:defRPr>
              </a:lvl1pPr>
            </a:lstStyle>
            <a:p>
              <a:r>
                <a:rPr lang="en-US" altLang="zh-CN" dirty="0">
                  <a:sym typeface="+mn-ea"/>
                </a:rPr>
                <a:t>Why Mule?</a:t>
              </a:r>
              <a:endParaRPr lang="en-US" altLang="zh-CN" dirty="0">
                <a:sym typeface="+mn-ea"/>
              </a:endParaRPr>
            </a:p>
          </p:txBody>
        </p:sp>
      </p:grpSp>
      <p:pic>
        <p:nvPicPr>
          <p:cNvPr id="18" name="Picture 2" descr="https://ss0.baidu.com/6ONWsjip0QIZ8tyhnq/it/u=2540172336,1479157015&amp;fm=58&amp;s=D112C039C5B0BF92110BCCCC030060AB&amp;bpow=121&amp;bpoh=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77537" y="365125"/>
            <a:ext cx="1152525" cy="7143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887490" y="1213475"/>
            <a:ext cx="9761197" cy="5118760"/>
            <a:chOff x="887490" y="1213475"/>
            <a:chExt cx="9761197" cy="5118760"/>
          </a:xfrm>
        </p:grpSpPr>
        <p:sp>
          <p:nvSpPr>
            <p:cNvPr id="2" name="TextBox 1"/>
            <p:cNvSpPr txBox="1"/>
            <p:nvPr/>
          </p:nvSpPr>
          <p:spPr>
            <a:xfrm>
              <a:off x="887490" y="1213475"/>
              <a:ext cx="2549397" cy="4247315"/>
            </a:xfrm>
            <a:prstGeom prst="rect">
              <a:avLst/>
            </a:prstGeom>
          </p:spPr>
          <p:txBody>
            <a:bodyPr wrap="square" lIns="91438" tIns="45719" rIns="91438" bIns="45719">
              <a:spAutoFit/>
            </a:bodyPr>
            <a:lstStyle>
              <a:defPPr>
                <a:defRPr lang="zh-CN"/>
              </a:defPPr>
              <a:lvl1pPr defTabSz="456565">
                <a:lnSpc>
                  <a:spcPct val="130000"/>
                </a:lnSpc>
                <a:defRPr sz="1600"/>
              </a:lvl1pPr>
            </a:lstStyle>
            <a:p>
              <a:pPr marL="285750" indent="-285750">
                <a:lnSpc>
                  <a:spcPct val="300000"/>
                </a:lnSpc>
                <a:buClr>
                  <a:srgbClr val="00B0F0"/>
                </a:buClr>
                <a:buSzPct val="200000"/>
                <a:buFont typeface="Wingdings" panose="05000000000000000000" pitchFamily="2" charset="2"/>
                <a:buChar char="ü"/>
              </a:pPr>
              <a:r>
                <a:rPr lang="en-US" altLang="zh-CN" sz="1800" b="1" dirty="0"/>
                <a:t>Lightweight </a:t>
              </a:r>
              <a:endParaRPr lang="en-US" altLang="zh-CN" sz="1800" b="1" dirty="0"/>
            </a:p>
            <a:p>
              <a:pPr marL="285750" indent="-285750">
                <a:lnSpc>
                  <a:spcPct val="300000"/>
                </a:lnSpc>
                <a:buClr>
                  <a:srgbClr val="00B0F0"/>
                </a:buClr>
                <a:buSzPct val="200000"/>
                <a:buFont typeface="Wingdings" panose="05000000000000000000" pitchFamily="2" charset="2"/>
                <a:buChar char="ü"/>
              </a:pPr>
              <a:r>
                <a:rPr lang="en-US" altLang="zh-CN" sz="1800" b="1" dirty="0" smtClean="0"/>
                <a:t>Easy </a:t>
              </a:r>
              <a:r>
                <a:rPr lang="en-US" altLang="zh-CN" sz="1800" b="1" dirty="0"/>
                <a:t>to use </a:t>
              </a:r>
              <a:endParaRPr lang="en-US" altLang="zh-CN" sz="1800" b="1" dirty="0"/>
            </a:p>
            <a:p>
              <a:pPr marL="285750" indent="-285750">
                <a:lnSpc>
                  <a:spcPct val="300000"/>
                </a:lnSpc>
                <a:buClr>
                  <a:srgbClr val="00B0F0"/>
                </a:buClr>
                <a:buSzPct val="200000"/>
                <a:buFont typeface="Wingdings" panose="05000000000000000000" pitchFamily="2" charset="2"/>
                <a:buChar char="ü"/>
              </a:pPr>
              <a:r>
                <a:rPr lang="en-US" altLang="zh-CN" sz="1800" b="1" dirty="0"/>
                <a:t>GUI, less coding</a:t>
              </a:r>
              <a:endParaRPr lang="en-US" altLang="zh-CN" sz="1800" b="1" dirty="0"/>
            </a:p>
            <a:p>
              <a:pPr marL="285750" indent="-285750">
                <a:lnSpc>
                  <a:spcPct val="300000"/>
                </a:lnSpc>
                <a:buClr>
                  <a:srgbClr val="00B0F0"/>
                </a:buClr>
                <a:buSzPct val="200000"/>
                <a:buFont typeface="Wingdings" panose="05000000000000000000" pitchFamily="2" charset="2"/>
                <a:buChar char="ü"/>
              </a:pPr>
              <a:r>
                <a:rPr lang="en-US" altLang="zh-CN" sz="1800" b="1" dirty="0"/>
                <a:t>Lots of connectors</a:t>
              </a:r>
              <a:endParaRPr lang="en-US" altLang="zh-CN" sz="1800" b="1" dirty="0"/>
            </a:p>
            <a:p>
              <a:pPr marL="285750" indent="-285750">
                <a:lnSpc>
                  <a:spcPct val="300000"/>
                </a:lnSpc>
                <a:buClr>
                  <a:srgbClr val="00B0F0"/>
                </a:buClr>
                <a:buSzPct val="200000"/>
                <a:buFont typeface="Wingdings" panose="05000000000000000000" pitchFamily="2" charset="2"/>
                <a:buChar char="ü"/>
              </a:pPr>
              <a:r>
                <a:rPr lang="en-US" altLang="zh-CN" sz="1800" b="1" dirty="0"/>
                <a:t>Lifecycle support</a:t>
              </a:r>
              <a:endParaRPr lang="en-US" altLang="zh-CN" sz="1800" b="1"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776" y="1213475"/>
              <a:ext cx="7069911" cy="5118760"/>
            </a:xfrm>
            <a:prstGeom prst="rect">
              <a:avLst/>
            </a:prstGeom>
          </p:spPr>
        </p:pic>
      </p:grpSp>
    </p:spTree>
    <p:custDataLst>
      <p:tags r:id="rId3"/>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ags/tag1.xml><?xml version="1.0" encoding="utf-8"?>
<p:tagLst xmlns:p="http://schemas.openxmlformats.org/presentationml/2006/main">
  <p:tag name="KSO_WM_TEMPLATE_CATEGORY" val="basetag"/>
  <p:tag name="KSO_WM_TEMPLATE_INDEX" val="20161349"/>
  <p:tag name="KSO_WM_TAG_VERSION" val="1.0"/>
  <p:tag name="KSO_WM_SLIDE_ID" val="basetag20161349_2"/>
  <p:tag name="KSO_WM_SLIDE_INDEX" val="2"/>
  <p:tag name="KSO_WM_SLIDE_ITEM_CNT" val="0"/>
  <p:tag name="KSO_WM_SLIDE_TYPE" val="contents"/>
  <p:tag name="KSO_WM_BEAUTIFY_FLAG" val="#wm#"/>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3_1"/>
  <p:tag name="KSO_WM_UNIT_ID" val="custom160418_21*l_h_f*1_3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3_1"/>
  <p:tag name="KSO_WM_UNIT_ID" val="custom160418_21*l_h_f*1_3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3_1"/>
  <p:tag name="KSO_WM_UNIT_ID" val="custom160418_21*l_h_f*1_3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15.xml><?xml version="1.0" encoding="utf-8"?>
<p:tagLst xmlns:p="http://schemas.openxmlformats.org/presentationml/2006/main">
  <p:tag name="KSO_WM_TEMPLATE_CATEGORY" val="custom"/>
  <p:tag name="KSO_WM_TEMPLATE_INDEX" val="160418"/>
  <p:tag name="KSO_WM_TAG_VERSION" val="1.0"/>
  <p:tag name="KSO_WM_SLIDE_ID" val="custom160336_12"/>
  <p:tag name="KSO_WM_SLIDE_INDEX" val="12"/>
  <p:tag name="KSO_WM_SLIDE_ITEM_CNT" val="1"/>
  <p:tag name="KSO_WM_SLIDE_LAYOUT" val="a_e"/>
  <p:tag name="KSO_WM_SLIDE_LAYOUT_CNT" val="1_1"/>
  <p:tag name="KSO_WM_SLIDE_TYPE" val="sectionTitle"/>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160418"/>
</p:tagLst>
</file>

<file path=ppt/tags/tag17.xml><?xml version="1.0" encoding="utf-8"?>
<p:tagLst xmlns:p="http://schemas.openxmlformats.org/presentationml/2006/main">
  <p:tag name="KSO_WM_BEAUTIFY_FLAG" val="#wm#"/>
  <p:tag name="KSO_WM_TEMPLATE_CATEGORY" val="custom"/>
  <p:tag name="KSO_WM_TEMPLATE_INDEX" val="160418"/>
</p:tagLst>
</file>

<file path=ppt/tags/tag18.xml><?xml version="1.0" encoding="utf-8"?>
<p:tagLst xmlns:p="http://schemas.openxmlformats.org/presentationml/2006/main">
  <p:tag name="KSO_WM_BEAUTIFY_FLAG" val="#wm#"/>
  <p:tag name="KSO_WM_TEMPLATE_CATEGORY" val="custom"/>
  <p:tag name="KSO_WM_TEMPLATE_INDEX" val="160418"/>
</p:tagLst>
</file>

<file path=ppt/tags/tag19.xml><?xml version="1.0" encoding="utf-8"?>
<p:tagLst xmlns:p="http://schemas.openxmlformats.org/presentationml/2006/main">
  <p:tag name="KSO_WM_BEAUTIFY_FLAG" val="#wm#"/>
  <p:tag name="KSO_WM_TEMPLATE_CATEGORY" val="custom"/>
  <p:tag name="KSO_WM_TEMPLATE_INDEX" val="160418"/>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ags/tag20.xml><?xml version="1.0" encoding="utf-8"?>
<p:tagLst xmlns:p="http://schemas.openxmlformats.org/presentationml/2006/main">
  <p:tag name="KSO_WM_BEAUTIFY_FLAG" val="#wm#"/>
  <p:tag name="KSO_WM_TEMPLATE_CATEGORY" val="custom"/>
  <p:tag name="KSO_WM_TEMPLATE_INDEX" val="160418"/>
</p:tagLst>
</file>

<file path=ppt/tags/tag21.xml><?xml version="1.0" encoding="utf-8"?>
<p:tagLst xmlns:p="http://schemas.openxmlformats.org/presentationml/2006/main">
  <p:tag name="KSO_WM_BEAUTIFY_FLAG" val="#wm#"/>
  <p:tag name="KSO_WM_TEMPLATE_CATEGORY" val="custom"/>
  <p:tag name="KSO_WM_TEMPLATE_INDEX" val="160418"/>
</p:tagLst>
</file>

<file path=ppt/tags/tag22.xml><?xml version="1.0" encoding="utf-8"?>
<p:tagLst xmlns:p="http://schemas.openxmlformats.org/presentationml/2006/main">
  <p:tag name="KSO_WM_BEAUTIFY_FLAG" val="#wm#"/>
  <p:tag name="KSO_WM_TEMPLATE_CATEGORY" val="custom"/>
  <p:tag name="KSO_WM_TEMPLATE_INDEX" val="160418"/>
</p:tagLst>
</file>

<file path=ppt/tags/tag23.xml><?xml version="1.0" encoding="utf-8"?>
<p:tagLst xmlns:p="http://schemas.openxmlformats.org/presentationml/2006/main">
  <p:tag name="KSO_WM_SLIDE_ID" val="diagram160108_4"/>
  <p:tag name="KSO_WM_SLIDE_INDEX" val="4"/>
  <p:tag name="KSO_WM_SLIDE_ITEM_CNT" val="4"/>
  <p:tag name="KSO_WM_SLIDE_LAYOUT" val="m"/>
  <p:tag name="KSO_WM_SLIDE_LAYOUT_CNT" val="1"/>
  <p:tag name="KSO_WM_SLIDE_TYPE" val="text"/>
  <p:tag name="KSO_WM_BEAUTIFY_FLAG" val="#wm#"/>
  <p:tag name="KSO_WM_SLIDE_POSITION" val="236*85"/>
  <p:tag name="KSO_WM_SLIDE_SIZE" val="489*371"/>
  <p:tag name="KSO_WM_TEMPLATE_CATEGORY" val="custom"/>
  <p:tag name="KSO_WM_TEMPLATE_INDEX" val="160418"/>
  <p:tag name="KSO_WM_TAG_VERSION" val="1.0"/>
  <p:tag name="KSO_WM_DIAGRAM_GROUP_CODE" val="m1-1"/>
</p:tagLst>
</file>

<file path=ppt/tags/tag24.xml><?xml version="1.0" encoding="utf-8"?>
<p:tagLst xmlns:p="http://schemas.openxmlformats.org/presentationml/2006/main">
  <p:tag name="KSO_WM_BEAUTIFY_FLAG" val="#wm#"/>
  <p:tag name="KSO_WM_TEMPLATE_CATEGORY" val="custom"/>
  <p:tag name="KSO_WM_TEMPLATE_INDEX" val="160418"/>
</p:tagLst>
</file>

<file path=ppt/tags/tag25.xml><?xml version="1.0" encoding="utf-8"?>
<p:tagLst xmlns:p="http://schemas.openxmlformats.org/presentationml/2006/main">
  <p:tag name="KSO_WM_BEAUTIFY_FLAG" val="#wm#"/>
  <p:tag name="KSO_WM_TEMPLATE_CATEGORY" val="custom"/>
  <p:tag name="KSO_WM_TEMPLATE_INDEX" val="160418"/>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1"/>
  <p:tag name="KSO_WM_UNIT_ID" val="custom160418_21*l_i*1_1"/>
  <p:tag name="KSO_WM_UNIT_CLEAR" val="1"/>
  <p:tag name="KSO_WM_UNIT_LAYERLEVEL" val="1_1"/>
  <p:tag name="KSO_WM_DIAGRAM_GROUP_CODE" val="l1-3"/>
  <p:tag name="KSO_WM_UNIT_USESOURCEFORMAT_APPLY" val="1"/>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1_1"/>
  <p:tag name="KSO_WM_UNIT_ID" val="custom160418_21*l_h_f*1_1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1"/>
  <p:tag name="KSO_WM_UNIT_ID" val="custom160418_21*l_i*1_1"/>
  <p:tag name="KSO_WM_UNIT_CLEAR" val="1"/>
  <p:tag name="KSO_WM_UNIT_LAYERLEVEL" val="1_1"/>
  <p:tag name="KSO_WM_DIAGRAM_GROUP_CODE" val="l1-3"/>
  <p:tag name="KSO_WM_UNIT_USESOURCEFORMAT_APPLY" val="1"/>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31.xml><?xml version="1.0" encoding="utf-8"?>
<p:tagLst xmlns:p="http://schemas.openxmlformats.org/presentationml/2006/main">
  <p:tag name="KSO_WM_TEMPLATE_CATEGORY" val="custom"/>
  <p:tag name="KSO_WM_TEMPLATE_INDEX" val="160418"/>
  <p:tag name="KSO_WM_TAG_VERSION" val="1.0"/>
  <p:tag name="KSO_WM_SLIDE_ID" val="custom160336_12"/>
  <p:tag name="KSO_WM_SLIDE_INDEX" val="12"/>
  <p:tag name="KSO_WM_SLIDE_ITEM_CNT" val="1"/>
  <p:tag name="KSO_WM_SLIDE_LAYOUT" val="a_e"/>
  <p:tag name="KSO_WM_SLIDE_LAYOUT_CNT" val="1_1"/>
  <p:tag name="KSO_WM_SLIDE_TYPE" val="sectionTitle"/>
  <p:tag name="KSO_WM_BEAUTIFY_FLAG" val="#wm#"/>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336"/>
  <p:tag name="KSO_WM_UNIT_TYPE" val="a"/>
  <p:tag name="KSO_WM_UNIT_INDEX" val="1"/>
  <p:tag name="KSO_WM_UNIT_ID" val="custom160336_12*a*1"/>
  <p:tag name="KSO_WM_UNIT_CLEAR" val="1"/>
  <p:tag name="KSO_WM_UNIT_LAYERLEVEL" val="1"/>
  <p:tag name="KSO_WM_UNIT_VALUE" val="36"/>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1_1"/>
  <p:tag name="KSO_WM_UNIT_ID" val="custom160418_21*l_h_f*1_1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3_1"/>
  <p:tag name="KSO_WM_UNIT_ID" val="custom160418_21*l_h_f*1_3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h_f"/>
  <p:tag name="KSO_WM_UNIT_INDEX" val="1_3_1"/>
  <p:tag name="KSO_WM_UNIT_ID" val="custom160418_21*l_h_f*1_3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3"/>
  <p:tag name="KSO_WM_UNIT_USESOURCEFORMAT_APPLY" val="1"/>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418"/>
  <p:tag name="KSO_WM_UNIT_TYPE" val="l_i"/>
  <p:tag name="KSO_WM_UNIT_INDEX" val="1_3"/>
  <p:tag name="KSO_WM_UNIT_ID" val="custom160418_21*l_i*1_3"/>
  <p:tag name="KSO_WM_UNIT_CLEAR" val="1"/>
  <p:tag name="KSO_WM_UNIT_LAYERLEVEL" val="1_1"/>
  <p:tag name="KSO_WM_DIAGRAM_GROUP_CODE" val="l1-3"/>
  <p:tag name="KSO_WM_UNIT_USESOURCEFORMAT_APPLY" val="1"/>
</p:tagLst>
</file>

<file path=ppt/theme/theme1.xml><?xml version="1.0" encoding="utf-8"?>
<a:theme xmlns:a="http://schemas.openxmlformats.org/drawingml/2006/main" name="Office Theme">
  <a:themeElements>
    <a:clrScheme name="自定义 642">
      <a:dk1>
        <a:srgbClr val="242424"/>
      </a:dk1>
      <a:lt1>
        <a:srgbClr val="FFFFFF"/>
      </a:lt1>
      <a:dk2>
        <a:srgbClr val="242424"/>
      </a:dk2>
      <a:lt2>
        <a:srgbClr val="FFFFFF"/>
      </a:lt2>
      <a:accent1>
        <a:srgbClr val="19B49B"/>
      </a:accent1>
      <a:accent2>
        <a:srgbClr val="339FD5"/>
      </a:accent2>
      <a:accent3>
        <a:srgbClr val="19B49B"/>
      </a:accent3>
      <a:accent4>
        <a:srgbClr val="339FD5"/>
      </a:accent4>
      <a:accent5>
        <a:srgbClr val="19B49B"/>
      </a:accent5>
      <a:accent6>
        <a:srgbClr val="339FD5"/>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自定义 1019">
      <a:dk1>
        <a:srgbClr val="737572"/>
      </a:dk1>
      <a:lt1>
        <a:sysClr val="window" lastClr="FFFFFF"/>
      </a:lt1>
      <a:dk2>
        <a:srgbClr val="445469"/>
      </a:dk2>
      <a:lt2>
        <a:srgbClr val="FFFFFF"/>
      </a:lt2>
      <a:accent1>
        <a:srgbClr val="FB4D52"/>
      </a:accent1>
      <a:accent2>
        <a:srgbClr val="445469"/>
      </a:accent2>
      <a:accent3>
        <a:srgbClr val="FB4D52"/>
      </a:accent3>
      <a:accent4>
        <a:srgbClr val="445469"/>
      </a:accent4>
      <a:accent5>
        <a:srgbClr val="FB4D52"/>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7495</Words>
  <Application>WPS 演示</Application>
  <PresentationFormat>宽屏</PresentationFormat>
  <Paragraphs>456</Paragraphs>
  <Slides>26</Slides>
  <Notes>26</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3</vt:i4>
      </vt:variant>
      <vt:variant>
        <vt:lpstr>幻灯片标题</vt:lpstr>
      </vt:variant>
      <vt:variant>
        <vt:i4>26</vt:i4>
      </vt:variant>
    </vt:vector>
  </HeadingPairs>
  <TitlesOfParts>
    <vt:vector size="55" baseType="lpstr">
      <vt:lpstr>Arial</vt:lpstr>
      <vt:lpstr>宋体</vt:lpstr>
      <vt:lpstr>Wingdings</vt:lpstr>
      <vt:lpstr>Lato</vt:lpstr>
      <vt:lpstr>Lato Light</vt:lpstr>
      <vt:lpstr>Calibri Light</vt:lpstr>
      <vt:lpstr>Bodoni MT Black</vt:lpstr>
      <vt:lpstr>HanWangWCL10</vt:lpstr>
      <vt:lpstr>Aharoni</vt:lpstr>
      <vt:lpstr>Dotum</vt:lpstr>
      <vt:lpstr>Calibri</vt:lpstr>
      <vt:lpstr>微软雅黑</vt:lpstr>
      <vt:lpstr>黑体</vt:lpstr>
      <vt:lpstr>幼圆</vt:lpstr>
      <vt:lpstr>Century Gothic</vt:lpstr>
      <vt:lpstr>等线</vt:lpstr>
      <vt:lpstr>Impact</vt:lpstr>
      <vt:lpstr>Tahoma</vt:lpstr>
      <vt:lpstr>Times New Roman</vt:lpstr>
      <vt:lpstr>Malgun Gothic</vt:lpstr>
      <vt:lpstr>Calibri Light</vt:lpstr>
      <vt:lpstr>Segoe Print</vt:lpstr>
      <vt:lpstr>PMingLiU-ExtB</vt:lpstr>
      <vt:lpstr>Yu Gothic UI Semibold</vt:lpstr>
      <vt:lpstr>Office Theme</vt:lpstr>
      <vt:lpstr>Default Theme</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kevin刘匠;51PPT模板网</dc:creator>
  <cp:lastModifiedBy>Jennie</cp:lastModifiedBy>
  <cp:revision>1058</cp:revision>
  <dcterms:created xsi:type="dcterms:W3CDTF">2016-12-13T08:41:00Z</dcterms:created>
  <dcterms:modified xsi:type="dcterms:W3CDTF">2017-06-09T10:09:42Z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